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6972" r:id="rId1"/>
    <p:sldMasterId id="2147504371" r:id="rId2"/>
  </p:sldMasterIdLst>
  <p:notesMasterIdLst>
    <p:notesMasterId r:id="rId35"/>
  </p:notesMasterIdLst>
  <p:handoutMasterIdLst>
    <p:handoutMasterId r:id="rId36"/>
  </p:handoutMasterIdLst>
  <p:sldIdLst>
    <p:sldId id="478" r:id="rId3"/>
    <p:sldId id="1010" r:id="rId4"/>
    <p:sldId id="788" r:id="rId5"/>
    <p:sldId id="285" r:id="rId6"/>
    <p:sldId id="288" r:id="rId7"/>
    <p:sldId id="258" r:id="rId8"/>
    <p:sldId id="263" r:id="rId9"/>
    <p:sldId id="279" r:id="rId10"/>
    <p:sldId id="702" r:id="rId11"/>
    <p:sldId id="1008" r:id="rId12"/>
    <p:sldId id="726" r:id="rId13"/>
    <p:sldId id="837" r:id="rId14"/>
    <p:sldId id="710" r:id="rId15"/>
    <p:sldId id="402" r:id="rId16"/>
    <p:sldId id="357" r:id="rId17"/>
    <p:sldId id="389" r:id="rId18"/>
    <p:sldId id="393" r:id="rId19"/>
    <p:sldId id="394" r:id="rId20"/>
    <p:sldId id="359" r:id="rId21"/>
    <p:sldId id="531" r:id="rId22"/>
    <p:sldId id="713" r:id="rId23"/>
    <p:sldId id="711" r:id="rId24"/>
    <p:sldId id="395" r:id="rId25"/>
    <p:sldId id="396" r:id="rId26"/>
    <p:sldId id="926" r:id="rId27"/>
    <p:sldId id="927" r:id="rId28"/>
    <p:sldId id="703" r:id="rId29"/>
    <p:sldId id="709" r:id="rId30"/>
    <p:sldId id="1009" r:id="rId31"/>
    <p:sldId id="883" r:id="rId32"/>
    <p:sldId id="517" r:id="rId33"/>
    <p:sldId id="646" r:id="rId34"/>
  </p:sldIdLst>
  <p:sldSz cx="9144000" cy="6858000" type="screen4x3"/>
  <p:notesSz cx="6858000" cy="9144000"/>
  <p:defaultTextStyle>
    <a:defPPr>
      <a:defRPr lang="it-IT"/>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FCF"/>
    <a:srgbClr val="66FF66"/>
    <a:srgbClr val="FF0000"/>
    <a:srgbClr val="000080"/>
    <a:srgbClr val="800000"/>
    <a:srgbClr val="4C4C4C"/>
    <a:srgbClr val="66CC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43" autoAdjust="0"/>
    <p:restoredTop sz="93467"/>
  </p:normalViewPr>
  <p:slideViewPr>
    <p:cSldViewPr snapToObjects="1">
      <p:cViewPr varScale="1">
        <p:scale>
          <a:sx n="85" d="100"/>
          <a:sy n="85" d="100"/>
        </p:scale>
        <p:origin x="190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58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3D8BA13-D676-F040-A7F5-904067C8133F}" type="datetime1">
              <a:rPr lang="it-IT" smtClean="0"/>
              <a:t>05/06/2019</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597576C-9629-754A-A095-2B92F5724DA2}" type="slidenum">
              <a:rPr lang="it-IT" smtClean="0"/>
              <a:t>‹N›</a:t>
            </a:fld>
            <a:endParaRPr lang="it-IT"/>
          </a:p>
        </p:txBody>
      </p:sp>
    </p:spTree>
    <p:extLst>
      <p:ext uri="{BB962C8B-B14F-4D97-AF65-F5344CB8AC3E}">
        <p14:creationId xmlns:p14="http://schemas.microsoft.com/office/powerpoint/2010/main" val="37949654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124" charset="-128"/>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3E6E1A5B-AFE1-6C43-B74C-8CE9C12F409A}" type="datetime1">
              <a:rPr lang="it-IT" smtClean="0"/>
              <a:t>05/06/2019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124" charset="-128"/>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C9591AB7-1F40-134B-AA65-D3EADBD6481F}" type="slidenum">
              <a:rPr lang="it-IT"/>
              <a:pPr>
                <a:defRPr/>
              </a:pPr>
              <a:t>‹N›</a:t>
            </a:fld>
            <a:endParaRPr lang="it-IT"/>
          </a:p>
        </p:txBody>
      </p:sp>
    </p:spTree>
    <p:extLst>
      <p:ext uri="{BB962C8B-B14F-4D97-AF65-F5344CB8AC3E}">
        <p14:creationId xmlns:p14="http://schemas.microsoft.com/office/powerpoint/2010/main" val="88639032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pitchFamily="-112"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0114" name="Rectangle 1027"/>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4E0774-FB31-CC47-9E17-A6AE3DC1E164}" type="slidenum">
              <a:rPr lang="it-IT" sz="1200"/>
              <a:pPr eaLnBrk="1" hangingPunct="1"/>
              <a:t>31</a:t>
            </a:fld>
            <a:endParaRPr lang="it-IT" sz="1200"/>
          </a:p>
        </p:txBody>
      </p:sp>
      <p:sp>
        <p:nvSpPr>
          <p:cNvPr id="34611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4611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986AC448-2D4C-FB4B-AAD6-72E826A9C0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0890CAE-BDBA-154D-9F88-1BFAA7D2A111}" type="slidenum">
              <a:rPr lang="it-IT" altLang="it-IT" sz="1200"/>
              <a:pPr/>
              <a:t>32</a:t>
            </a:fld>
            <a:endParaRPr lang="it-IT" altLang="it-IT" sz="1200"/>
          </a:p>
        </p:txBody>
      </p:sp>
      <p:sp>
        <p:nvSpPr>
          <p:cNvPr id="114690" name="Rectangle 2">
            <a:extLst>
              <a:ext uri="{FF2B5EF4-FFF2-40B4-BE49-F238E27FC236}">
                <a16:creationId xmlns:a16="http://schemas.microsoft.com/office/drawing/2014/main" id="{64F7964A-47A6-864B-8428-C3D15C1E0A8C}"/>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BC6D2B4A-C1B4-A140-8819-437D943EA2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2383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1112147D-CDD7-834B-96BE-E7F3CBE4A9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a:extLst>
              <a:ext uri="{FF2B5EF4-FFF2-40B4-BE49-F238E27FC236}">
                <a16:creationId xmlns:a16="http://schemas.microsoft.com/office/drawing/2014/main" id="{D99FCBFF-DAF9-3640-A44A-137E8D87EB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ea typeface="ＭＳ Ｐゴシック" panose="020B0600070205080204" pitchFamily="34" charset="-128"/>
            </a:endParaRPr>
          </a:p>
        </p:txBody>
      </p:sp>
    </p:spTree>
    <p:extLst>
      <p:ext uri="{BB962C8B-B14F-4D97-AF65-F5344CB8AC3E}">
        <p14:creationId xmlns:p14="http://schemas.microsoft.com/office/powerpoint/2010/main" val="3877459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4237501A-BBE3-5644-A8A2-14917FA091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a:extLst>
              <a:ext uri="{FF2B5EF4-FFF2-40B4-BE49-F238E27FC236}">
                <a16:creationId xmlns:a16="http://schemas.microsoft.com/office/drawing/2014/main" id="{AA79438D-5D18-D340-827C-3872FABBE6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ea typeface="ＭＳ Ｐゴシック" panose="020B0600070205080204" pitchFamily="34" charset="-128"/>
            </a:endParaRPr>
          </a:p>
        </p:txBody>
      </p:sp>
    </p:spTree>
    <p:extLst>
      <p:ext uri="{BB962C8B-B14F-4D97-AF65-F5344CB8AC3E}">
        <p14:creationId xmlns:p14="http://schemas.microsoft.com/office/powerpoint/2010/main" val="558599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a:extLst>
              <a:ext uri="{FF2B5EF4-FFF2-40B4-BE49-F238E27FC236}">
                <a16:creationId xmlns:a16="http://schemas.microsoft.com/office/drawing/2014/main" id="{C21EA4B0-6F50-B046-AEB3-D12E85011F0F}"/>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2467" name="Rectangle 1027">
            <a:extLst>
              <a:ext uri="{FF2B5EF4-FFF2-40B4-BE49-F238E27FC236}">
                <a16:creationId xmlns:a16="http://schemas.microsoft.com/office/drawing/2014/main" id="{FB483A81-7981-8147-A846-634837BF6FF3}"/>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pPr eaLnBrk="1" hangingPunct="1"/>
            <a:endParaRPr lang="it-IT" altLang="it-IT">
              <a:ea typeface="ＭＳ Ｐゴシック" panose="020B0600070205080204" pitchFamily="34" charset="-128"/>
            </a:endParaRPr>
          </a:p>
        </p:txBody>
      </p:sp>
    </p:spTree>
    <p:extLst>
      <p:ext uri="{BB962C8B-B14F-4D97-AF65-F5344CB8AC3E}">
        <p14:creationId xmlns:p14="http://schemas.microsoft.com/office/powerpoint/2010/main" val="2332819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4931" name="Segnaposto note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ctr" eaLnBrk="1" hangingPunct="1">
              <a:spcBef>
                <a:spcPct val="0"/>
              </a:spcBef>
            </a:pPr>
            <a:endParaRPr lang="en-US" b="1">
              <a:solidFill>
                <a:srgbClr val="FF0000"/>
              </a:solidFill>
              <a:latin typeface="Calibri" charset="0"/>
              <a:ea typeface="ＭＳ Ｐゴシック" charset="0"/>
            </a:endParaRPr>
          </a:p>
        </p:txBody>
      </p:sp>
      <p:sp>
        <p:nvSpPr>
          <p:cNvPr id="124932" name="Segnaposto numero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3A12AC4-21E0-B040-A340-B9A5A457078B}" type="slidenum">
              <a:rPr lang="it-IT"/>
              <a:pPr eaLnBrk="1" hangingPunct="1"/>
              <a:t>9</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515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3051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FE64C6-4638-B440-A543-3DD5AF534B92}" type="slidenum">
              <a:rPr lang="it-IT" sz="1200">
                <a:solidFill>
                  <a:srgbClr val="000000"/>
                </a:solidFill>
              </a:rPr>
              <a:pPr eaLnBrk="1" hangingPunct="1"/>
              <a:t>13</a:t>
            </a:fld>
            <a:endParaRPr lang="it-IT"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1650D8-B75D-9A4A-846F-AAC5C7061889}" type="slidenum">
              <a:rPr lang="it-IT" sz="1200"/>
              <a:pPr eaLnBrk="1" hangingPunct="1"/>
              <a:t>19</a:t>
            </a:fld>
            <a:endParaRPr lang="it-IT" sz="1200"/>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1836931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1650D8-B75D-9A4A-846F-AAC5C7061889}" type="slidenum">
              <a:rPr lang="it-IT" sz="1200"/>
              <a:pPr eaLnBrk="1" hangingPunct="1"/>
              <a:t>20</a:t>
            </a:fld>
            <a:endParaRPr lang="it-IT" sz="1200"/>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2474287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CE4EE6-AFD9-3E47-A271-D5AA98572273}" type="slidenum">
              <a:rPr lang="it-IT" sz="1200"/>
              <a:pPr/>
              <a:t>27</a:t>
            </a:fld>
            <a:endParaRPr lang="it-IT"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it-IT">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B432A504-AD04-0B44-9D2E-A14E231DC3D3}" type="datetime1">
              <a:rPr lang="it-IT"/>
              <a:pPr>
                <a:defRPr/>
              </a:pPr>
              <a:t>05/06/2019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en-US"/>
          </a:p>
        </p:txBody>
      </p:sp>
      <p:sp>
        <p:nvSpPr>
          <p:cNvPr id="6" name="Segnaposto numero diapositiva 5"/>
          <p:cNvSpPr>
            <a:spLocks noGrp="1"/>
          </p:cNvSpPr>
          <p:nvPr>
            <p:ph type="sldNum" sz="quarter" idx="12"/>
          </p:nvPr>
        </p:nvSpPr>
        <p:spPr/>
        <p:txBody>
          <a:bodyPr/>
          <a:lstStyle>
            <a:lvl1pPr>
              <a:defRPr/>
            </a:lvl1pPr>
          </a:lstStyle>
          <a:p>
            <a:pPr>
              <a:defRPr/>
            </a:pPr>
            <a:fld id="{D928186C-DA23-E440-B5EF-D25A7E1D3F47}" type="slidenum">
              <a:rPr lang="it-IT"/>
              <a:pPr>
                <a:defRPr/>
              </a:pPr>
              <a:t>‹N›</a:t>
            </a:fld>
            <a:endParaRPr lang="it-IT"/>
          </a:p>
        </p:txBody>
      </p:sp>
    </p:spTree>
    <p:extLst>
      <p:ext uri="{BB962C8B-B14F-4D97-AF65-F5344CB8AC3E}">
        <p14:creationId xmlns:p14="http://schemas.microsoft.com/office/powerpoint/2010/main" val="22862423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E9144099-1D0A-8742-B645-10612CAD59A5}" type="datetime1">
              <a:rPr lang="it-IT"/>
              <a:pPr>
                <a:defRPr/>
              </a:pPr>
              <a:t>05/06/2019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en-US"/>
          </a:p>
        </p:txBody>
      </p:sp>
      <p:sp>
        <p:nvSpPr>
          <p:cNvPr id="6" name="Segnaposto numero diapositiva 5"/>
          <p:cNvSpPr>
            <a:spLocks noGrp="1"/>
          </p:cNvSpPr>
          <p:nvPr>
            <p:ph type="sldNum" sz="quarter" idx="12"/>
          </p:nvPr>
        </p:nvSpPr>
        <p:spPr/>
        <p:txBody>
          <a:bodyPr/>
          <a:lstStyle>
            <a:lvl1pPr>
              <a:defRPr/>
            </a:lvl1pPr>
          </a:lstStyle>
          <a:p>
            <a:pPr>
              <a:defRPr/>
            </a:pPr>
            <a:fld id="{4D509037-A4B4-3D4C-8B05-E67D616F3FF3}" type="slidenum">
              <a:rPr lang="it-IT"/>
              <a:pPr>
                <a:defRPr/>
              </a:pPr>
              <a:t>‹N›</a:t>
            </a:fld>
            <a:endParaRPr lang="it-IT"/>
          </a:p>
        </p:txBody>
      </p:sp>
    </p:spTree>
    <p:extLst>
      <p:ext uri="{BB962C8B-B14F-4D97-AF65-F5344CB8AC3E}">
        <p14:creationId xmlns:p14="http://schemas.microsoft.com/office/powerpoint/2010/main" val="549105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C11D16E6-863A-4C43-8C40-82B1ED619364}" type="datetime1">
              <a:rPr lang="it-IT"/>
              <a:pPr>
                <a:defRPr/>
              </a:pPr>
              <a:t>05/06/2019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en-US"/>
          </a:p>
        </p:txBody>
      </p:sp>
      <p:sp>
        <p:nvSpPr>
          <p:cNvPr id="6" name="Segnaposto numero diapositiva 5"/>
          <p:cNvSpPr>
            <a:spLocks noGrp="1"/>
          </p:cNvSpPr>
          <p:nvPr>
            <p:ph type="sldNum" sz="quarter" idx="12"/>
          </p:nvPr>
        </p:nvSpPr>
        <p:spPr/>
        <p:txBody>
          <a:bodyPr/>
          <a:lstStyle>
            <a:lvl1pPr>
              <a:defRPr/>
            </a:lvl1pPr>
          </a:lstStyle>
          <a:p>
            <a:pPr>
              <a:defRPr/>
            </a:pPr>
            <a:fld id="{0C0A8254-5AB4-3A45-9F66-905CCF218C8D}" type="slidenum">
              <a:rPr lang="it-IT"/>
              <a:pPr>
                <a:defRPr/>
              </a:pPr>
              <a:t>‹N›</a:t>
            </a:fld>
            <a:endParaRPr lang="it-IT"/>
          </a:p>
        </p:txBody>
      </p:sp>
    </p:spTree>
    <p:extLst>
      <p:ext uri="{BB962C8B-B14F-4D97-AF65-F5344CB8AC3E}">
        <p14:creationId xmlns:p14="http://schemas.microsoft.com/office/powerpoint/2010/main" val="31897817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it-IT"/>
              <a:t>Fare clic per modificare stile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dirty="0"/>
          </a:p>
        </p:txBody>
      </p:sp>
      <p:sp>
        <p:nvSpPr>
          <p:cNvPr id="4" name="Date Placeholder 3"/>
          <p:cNvSpPr>
            <a:spLocks noGrp="1"/>
          </p:cNvSpPr>
          <p:nvPr>
            <p:ph type="dt" sz="half" idx="10"/>
          </p:nvPr>
        </p:nvSpPr>
        <p:spPr/>
        <p:txBody>
          <a:bodyPr/>
          <a:lstStyle/>
          <a:p>
            <a:pPr>
              <a:defRPr/>
            </a:pPr>
            <a:fld id="{DA459590-A98F-9745-8B0F-300072473208}" type="datetime1">
              <a:rPr lang="it-IT" smtClean="0"/>
              <a:pPr>
                <a:defRPr/>
              </a:pPr>
              <a:t>05/06/2019</a:t>
            </a:fld>
            <a:endParaRPr lang="it-IT"/>
          </a:p>
        </p:txBody>
      </p:sp>
      <p:sp>
        <p:nvSpPr>
          <p:cNvPr id="5" name="Footer Placeholder 4"/>
          <p:cNvSpPr>
            <a:spLocks noGrp="1"/>
          </p:cNvSpPr>
          <p:nvPr>
            <p:ph type="ftr" sz="quarter" idx="11"/>
          </p:nvPr>
        </p:nvSpPr>
        <p:spPr/>
        <p:txBody>
          <a:bodyPr/>
          <a:lstStyle/>
          <a:p>
            <a:pPr>
              <a:defRPr/>
            </a:pPr>
            <a:endParaRPr lang="it-IT"/>
          </a:p>
        </p:txBody>
      </p:sp>
      <p:sp>
        <p:nvSpPr>
          <p:cNvPr id="6" name="Slide Number Placeholder 5"/>
          <p:cNvSpPr>
            <a:spLocks noGrp="1"/>
          </p:cNvSpPr>
          <p:nvPr>
            <p:ph type="sldNum" sz="quarter" idx="12"/>
          </p:nvPr>
        </p:nvSpPr>
        <p:spPr/>
        <p:txBody>
          <a:bodyPr/>
          <a:lstStyle/>
          <a:p>
            <a:pPr>
              <a:defRPr/>
            </a:pPr>
            <a:fld id="{1D0C460F-6427-A249-9176-769AE700C64D}" type="slidenum">
              <a:rPr lang="it-IT" smtClean="0"/>
              <a:pPr>
                <a:defRPr/>
              </a:pPr>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a:p>
        </p:txBody>
      </p:sp>
      <p:sp>
        <p:nvSpPr>
          <p:cNvPr id="3" name="Content Placeholder 2"/>
          <p:cNvSpPr>
            <a:spLocks noGrp="1"/>
          </p:cNvSpPr>
          <p:nvPr>
            <p:ph idx="1"/>
          </p:nvPr>
        </p:nvSpPr>
        <p:spPr/>
        <p:txBody>
          <a:bodyPr/>
          <a:lstStyle>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
        <p:nvSpPr>
          <p:cNvPr id="4" name="Date Placeholder 3"/>
          <p:cNvSpPr>
            <a:spLocks noGrp="1"/>
          </p:cNvSpPr>
          <p:nvPr>
            <p:ph type="dt" sz="half" idx="10"/>
          </p:nvPr>
        </p:nvSpPr>
        <p:spPr/>
        <p:txBody>
          <a:bodyPr/>
          <a:lstStyle/>
          <a:p>
            <a:pPr>
              <a:defRPr/>
            </a:pPr>
            <a:fld id="{8341C2EC-DD2D-EC49-ADB3-6C861D4DC19C}" type="datetime1">
              <a:rPr lang="it-IT" smtClean="0"/>
              <a:pPr>
                <a:defRPr/>
              </a:pPr>
              <a:t>05/06/2019</a:t>
            </a:fld>
            <a:endParaRPr lang="it-IT"/>
          </a:p>
        </p:txBody>
      </p:sp>
      <p:sp>
        <p:nvSpPr>
          <p:cNvPr id="5" name="Footer Placeholder 4"/>
          <p:cNvSpPr>
            <a:spLocks noGrp="1"/>
          </p:cNvSpPr>
          <p:nvPr>
            <p:ph type="ftr" sz="quarter" idx="11"/>
          </p:nvPr>
        </p:nvSpPr>
        <p:spPr/>
        <p:txBody>
          <a:bodyPr/>
          <a:lstStyle/>
          <a:p>
            <a:pPr>
              <a:defRPr/>
            </a:pPr>
            <a:endParaRPr lang="it-IT"/>
          </a:p>
        </p:txBody>
      </p:sp>
      <p:sp>
        <p:nvSpPr>
          <p:cNvPr id="6" name="Slide Number Placeholder 5"/>
          <p:cNvSpPr>
            <a:spLocks noGrp="1"/>
          </p:cNvSpPr>
          <p:nvPr>
            <p:ph type="sldNum" sz="quarter" idx="12"/>
          </p:nvPr>
        </p:nvSpPr>
        <p:spPr/>
        <p:txBody>
          <a:bodyPr/>
          <a:lstStyle/>
          <a:p>
            <a:pPr>
              <a:defRPr/>
            </a:pPr>
            <a:fld id="{D87C0EB0-D7EA-8549-9015-648F9FF87D94}" type="slidenum">
              <a:rPr lang="it-IT" smtClean="0"/>
              <a:pPr>
                <a:defRPr/>
              </a:pPr>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iapositiva titolo con immagin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it-IT"/>
              <a:t>Fare clic per modificare stile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dirty="0"/>
          </a:p>
        </p:txBody>
      </p:sp>
      <p:sp>
        <p:nvSpPr>
          <p:cNvPr id="4" name="Date Placeholder 3"/>
          <p:cNvSpPr>
            <a:spLocks noGrp="1"/>
          </p:cNvSpPr>
          <p:nvPr>
            <p:ph type="dt" sz="half" idx="10"/>
          </p:nvPr>
        </p:nvSpPr>
        <p:spPr/>
        <p:txBody>
          <a:bodyPr/>
          <a:lstStyle/>
          <a:p>
            <a:pPr>
              <a:defRPr/>
            </a:pPr>
            <a:fld id="{BD72AC77-728E-DF4D-B9FB-7997F4ED13BA}" type="datetime1">
              <a:rPr lang="it-IT" smtClean="0"/>
              <a:pPr>
                <a:defRPr/>
              </a:pPr>
              <a:t>05/06/2019</a:t>
            </a:fld>
            <a:endParaRPr lang="it-IT"/>
          </a:p>
        </p:txBody>
      </p:sp>
      <p:sp>
        <p:nvSpPr>
          <p:cNvPr id="5" name="Footer Placeholder 4"/>
          <p:cNvSpPr>
            <a:spLocks noGrp="1"/>
          </p:cNvSpPr>
          <p:nvPr>
            <p:ph type="ftr" sz="quarter" idx="11"/>
          </p:nvPr>
        </p:nvSpPr>
        <p:spPr/>
        <p:txBody>
          <a:bodyPr/>
          <a:lstStyle/>
          <a:p>
            <a:pPr>
              <a:defRPr/>
            </a:pPr>
            <a:endParaRPr lang="it-IT"/>
          </a:p>
        </p:txBody>
      </p:sp>
      <p:sp>
        <p:nvSpPr>
          <p:cNvPr id="6" name="Slide Number Placeholder 5"/>
          <p:cNvSpPr>
            <a:spLocks noGrp="1"/>
          </p:cNvSpPr>
          <p:nvPr>
            <p:ph type="sldNum" sz="quarter" idx="12"/>
          </p:nvPr>
        </p:nvSpPr>
        <p:spPr/>
        <p:txBody>
          <a:bodyPr/>
          <a:lstStyle/>
          <a:p>
            <a:pPr>
              <a:defRPr/>
            </a:pPr>
            <a:fld id="{9875FA05-BE6B-7D43-A294-B70E45F29B6F}" type="slidenum">
              <a:rPr lang="it-IT" smtClean="0"/>
              <a:pPr>
                <a:defRPr/>
              </a:pPr>
              <a:t>‹N›</a:t>
            </a:fld>
            <a:endParaRPr lang="it-IT"/>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endParaRPr/>
          </a:p>
        </p:txBody>
      </p:sp>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it-IT"/>
              <a:t>Fare clic per modificare stile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a:defRPr/>
            </a:pPr>
            <a:fld id="{A7380AFA-28CF-A845-B72A-1D8633F448F2}" type="datetime1">
              <a:rPr lang="it-IT" smtClean="0"/>
              <a:pPr>
                <a:defRPr/>
              </a:pPr>
              <a:t>05/06/2019</a:t>
            </a:fld>
            <a:endParaRPr lang="it-IT"/>
          </a:p>
        </p:txBody>
      </p:sp>
      <p:sp>
        <p:nvSpPr>
          <p:cNvPr id="5" name="Footer Placeholder 4"/>
          <p:cNvSpPr>
            <a:spLocks noGrp="1"/>
          </p:cNvSpPr>
          <p:nvPr>
            <p:ph type="ftr" sz="quarter" idx="11"/>
          </p:nvPr>
        </p:nvSpPr>
        <p:spPr/>
        <p:txBody>
          <a:bodyPr/>
          <a:lstStyle/>
          <a:p>
            <a:pPr>
              <a:defRPr/>
            </a:pPr>
            <a:endParaRPr lang="it-IT"/>
          </a:p>
        </p:txBody>
      </p:sp>
      <p:sp>
        <p:nvSpPr>
          <p:cNvPr id="6" name="Slide Number Placeholder 5"/>
          <p:cNvSpPr>
            <a:spLocks noGrp="1"/>
          </p:cNvSpPr>
          <p:nvPr>
            <p:ph type="sldNum" sz="quarter" idx="12"/>
          </p:nvPr>
        </p:nvSpPr>
        <p:spPr/>
        <p:txBody>
          <a:bodyPr/>
          <a:lstStyle/>
          <a:p>
            <a:pPr>
              <a:defRPr/>
            </a:pPr>
            <a:fld id="{737CEEBE-237A-5A4D-8579-76A6FB98360C}" type="slidenum">
              <a:rPr lang="it-IT" smtClean="0"/>
              <a:pPr>
                <a:defRPr/>
              </a:pPr>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it-IT"/>
              <a:t>Fare clic per modificare stile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
        <p:nvSpPr>
          <p:cNvPr id="5" name="Date Placeholder 4"/>
          <p:cNvSpPr>
            <a:spLocks noGrp="1"/>
          </p:cNvSpPr>
          <p:nvPr>
            <p:ph type="dt" sz="half" idx="10"/>
          </p:nvPr>
        </p:nvSpPr>
        <p:spPr/>
        <p:txBody>
          <a:bodyPr/>
          <a:lstStyle/>
          <a:p>
            <a:pPr>
              <a:defRPr/>
            </a:pPr>
            <a:fld id="{BD72AC77-728E-DF4D-B9FB-7997F4ED13BA}" type="datetime1">
              <a:rPr lang="it-IT" smtClean="0"/>
              <a:pPr>
                <a:defRPr/>
              </a:pPr>
              <a:t>05/06/2019</a:t>
            </a:fld>
            <a:endParaRPr lang="it-IT"/>
          </a:p>
        </p:txBody>
      </p:sp>
      <p:sp>
        <p:nvSpPr>
          <p:cNvPr id="6" name="Footer Placeholder 5"/>
          <p:cNvSpPr>
            <a:spLocks noGrp="1"/>
          </p:cNvSpPr>
          <p:nvPr>
            <p:ph type="ftr" sz="quarter" idx="11"/>
          </p:nvPr>
        </p:nvSpPr>
        <p:spPr/>
        <p:txBody>
          <a:bodyPr/>
          <a:lstStyle/>
          <a:p>
            <a:pPr>
              <a:defRPr/>
            </a:pPr>
            <a:endParaRPr lang="it-IT"/>
          </a:p>
        </p:txBody>
      </p:sp>
      <p:sp>
        <p:nvSpPr>
          <p:cNvPr id="7" name="Slide Number Placeholder 6"/>
          <p:cNvSpPr>
            <a:spLocks noGrp="1"/>
          </p:cNvSpPr>
          <p:nvPr>
            <p:ph type="sldNum" sz="quarter" idx="12"/>
          </p:nvPr>
        </p:nvSpPr>
        <p:spPr/>
        <p:txBody>
          <a:bodyPr/>
          <a:lstStyle/>
          <a:p>
            <a:pPr>
              <a:defRPr/>
            </a:pPr>
            <a:fld id="{9875FA05-BE6B-7D43-A294-B70E45F29B6F}" type="slidenum">
              <a:rPr lang="it-IT" smtClean="0"/>
              <a:pPr>
                <a:defRPr/>
              </a:pPr>
              <a:t>‹N›</a:t>
            </a:fld>
            <a:endParaRPr lang="it-IT"/>
          </a:p>
        </p:txBody>
      </p:sp>
    </p:spTree>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it-IT"/>
              <a:t>Fare clic per modificare stile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
        <p:nvSpPr>
          <p:cNvPr id="7" name="Date Placeholder 6"/>
          <p:cNvSpPr>
            <a:spLocks noGrp="1"/>
          </p:cNvSpPr>
          <p:nvPr>
            <p:ph type="dt" sz="half" idx="10"/>
          </p:nvPr>
        </p:nvSpPr>
        <p:spPr/>
        <p:txBody>
          <a:bodyPr/>
          <a:lstStyle/>
          <a:p>
            <a:pPr>
              <a:defRPr/>
            </a:pPr>
            <a:fld id="{C77CF4C8-4BBA-244C-B0E0-C96836EDE849}" type="datetime1">
              <a:rPr lang="it-IT" smtClean="0"/>
              <a:pPr>
                <a:defRPr/>
              </a:pPr>
              <a:t>05/06/2019</a:t>
            </a:fld>
            <a:endParaRPr lang="it-IT"/>
          </a:p>
        </p:txBody>
      </p:sp>
      <p:sp>
        <p:nvSpPr>
          <p:cNvPr id="8" name="Footer Placeholder 7"/>
          <p:cNvSpPr>
            <a:spLocks noGrp="1"/>
          </p:cNvSpPr>
          <p:nvPr>
            <p:ph type="ftr" sz="quarter" idx="11"/>
          </p:nvPr>
        </p:nvSpPr>
        <p:spPr/>
        <p:txBody>
          <a:bodyPr/>
          <a:lstStyle/>
          <a:p>
            <a:pPr>
              <a:defRPr/>
            </a:pPr>
            <a:endParaRPr lang="it-IT"/>
          </a:p>
        </p:txBody>
      </p:sp>
      <p:sp>
        <p:nvSpPr>
          <p:cNvPr id="9" name="Slide Number Placeholder 8"/>
          <p:cNvSpPr>
            <a:spLocks noGrp="1"/>
          </p:cNvSpPr>
          <p:nvPr>
            <p:ph type="sldNum" sz="quarter" idx="12"/>
          </p:nvPr>
        </p:nvSpPr>
        <p:spPr/>
        <p:txBody>
          <a:bodyPr/>
          <a:lstStyle/>
          <a:p>
            <a:pPr>
              <a:defRPr/>
            </a:pPr>
            <a:fld id="{F424A445-69D6-1B4D-B1C4-82931DBD3062}" type="slidenum">
              <a:rPr lang="it-IT" smtClean="0"/>
              <a:pPr>
                <a:defRPr/>
              </a:pPr>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a:p>
        </p:txBody>
      </p:sp>
      <p:sp>
        <p:nvSpPr>
          <p:cNvPr id="3" name="Date Placeholder 2"/>
          <p:cNvSpPr>
            <a:spLocks noGrp="1"/>
          </p:cNvSpPr>
          <p:nvPr>
            <p:ph type="dt" sz="half" idx="10"/>
          </p:nvPr>
        </p:nvSpPr>
        <p:spPr/>
        <p:txBody>
          <a:bodyPr/>
          <a:lstStyle/>
          <a:p>
            <a:pPr>
              <a:defRPr/>
            </a:pPr>
            <a:fld id="{8662BB90-E308-D048-9721-5F43B2DDA6C7}" type="datetime1">
              <a:rPr lang="it-IT" smtClean="0"/>
              <a:pPr>
                <a:defRPr/>
              </a:pPr>
              <a:t>05/06/2019</a:t>
            </a:fld>
            <a:endParaRPr lang="it-IT"/>
          </a:p>
        </p:txBody>
      </p:sp>
      <p:sp>
        <p:nvSpPr>
          <p:cNvPr id="4" name="Footer Placeholder 3"/>
          <p:cNvSpPr>
            <a:spLocks noGrp="1"/>
          </p:cNvSpPr>
          <p:nvPr>
            <p:ph type="ftr" sz="quarter" idx="11"/>
          </p:nvPr>
        </p:nvSpPr>
        <p:spPr/>
        <p:txBody>
          <a:bodyPr/>
          <a:lstStyle/>
          <a:p>
            <a:pPr>
              <a:defRPr/>
            </a:pPr>
            <a:endParaRPr lang="it-IT"/>
          </a:p>
        </p:txBody>
      </p:sp>
      <p:sp>
        <p:nvSpPr>
          <p:cNvPr id="5" name="Slide Number Placeholder 4"/>
          <p:cNvSpPr>
            <a:spLocks noGrp="1"/>
          </p:cNvSpPr>
          <p:nvPr>
            <p:ph type="sldNum" sz="quarter" idx="12"/>
          </p:nvPr>
        </p:nvSpPr>
        <p:spPr/>
        <p:txBody>
          <a:bodyPr/>
          <a:lstStyle/>
          <a:p>
            <a:pPr>
              <a:defRPr/>
            </a:pPr>
            <a:fld id="{A344778B-34B7-F742-8622-5016C396412F}" type="slidenum">
              <a:rPr lang="it-IT" smtClean="0"/>
              <a:pPr>
                <a:defRPr/>
              </a:pPr>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D72AC77-728E-DF4D-B9FB-7997F4ED13BA}" type="datetime1">
              <a:rPr lang="it-IT" smtClean="0"/>
              <a:pPr>
                <a:defRPr/>
              </a:pPr>
              <a:t>05/06/2019</a:t>
            </a:fld>
            <a:endParaRPr lang="it-IT"/>
          </a:p>
        </p:txBody>
      </p:sp>
      <p:sp>
        <p:nvSpPr>
          <p:cNvPr id="3" name="Footer Placeholder 2"/>
          <p:cNvSpPr>
            <a:spLocks noGrp="1"/>
          </p:cNvSpPr>
          <p:nvPr>
            <p:ph type="ftr" sz="quarter" idx="11"/>
          </p:nvPr>
        </p:nvSpPr>
        <p:spPr/>
        <p:txBody>
          <a:bodyPr/>
          <a:lstStyle/>
          <a:p>
            <a:pPr>
              <a:defRPr/>
            </a:pPr>
            <a:endParaRPr lang="it-IT"/>
          </a:p>
        </p:txBody>
      </p:sp>
      <p:sp>
        <p:nvSpPr>
          <p:cNvPr id="4" name="Slide Number Placeholder 3"/>
          <p:cNvSpPr>
            <a:spLocks noGrp="1"/>
          </p:cNvSpPr>
          <p:nvPr>
            <p:ph type="sldNum" sz="quarter" idx="12"/>
          </p:nvPr>
        </p:nvSpPr>
        <p:spPr/>
        <p:txBody>
          <a:bodyPr/>
          <a:lstStyle/>
          <a:p>
            <a:pPr>
              <a:defRPr/>
            </a:pPr>
            <a:fld id="{9875FA05-BE6B-7D43-A294-B70E45F29B6F}" type="slidenum">
              <a:rPr lang="it-IT" smtClean="0"/>
              <a:pPr>
                <a:defRPr/>
              </a:pPr>
              <a:t>‹N›</a:t>
            </a:fld>
            <a:endParaRPr lang="it-IT"/>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F3026178-EA6B-5A40-B209-A611E9B99300}" type="datetime1">
              <a:rPr lang="it-IT"/>
              <a:pPr>
                <a:defRPr/>
              </a:pPr>
              <a:t>05/06/2019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en-US"/>
          </a:p>
        </p:txBody>
      </p:sp>
      <p:sp>
        <p:nvSpPr>
          <p:cNvPr id="6" name="Segnaposto numero diapositiva 5"/>
          <p:cNvSpPr>
            <a:spLocks noGrp="1"/>
          </p:cNvSpPr>
          <p:nvPr>
            <p:ph type="sldNum" sz="quarter" idx="12"/>
          </p:nvPr>
        </p:nvSpPr>
        <p:spPr/>
        <p:txBody>
          <a:bodyPr/>
          <a:lstStyle>
            <a:lvl1pPr>
              <a:defRPr/>
            </a:lvl1pPr>
          </a:lstStyle>
          <a:p>
            <a:pPr>
              <a:defRPr/>
            </a:pPr>
            <a:fld id="{479DF580-ABCE-F341-83F0-0F87A9F0D944}" type="slidenum">
              <a:rPr lang="it-IT"/>
              <a:pPr>
                <a:defRPr/>
              </a:pPr>
              <a:t>‹N›</a:t>
            </a:fld>
            <a:endParaRPr lang="it-IT"/>
          </a:p>
        </p:txBody>
      </p:sp>
    </p:spTree>
    <p:extLst>
      <p:ext uri="{BB962C8B-B14F-4D97-AF65-F5344CB8AC3E}">
        <p14:creationId xmlns:p14="http://schemas.microsoft.com/office/powerpoint/2010/main" val="21466124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it-IT"/>
              <a:t>Fare clic per modificare stile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a:defRPr/>
            </a:pPr>
            <a:fld id="{29F5D12B-2F98-2D40-BCFB-18C7EB75A4D3}" type="datetime1">
              <a:rPr lang="it-IT" smtClean="0"/>
              <a:pPr>
                <a:defRPr/>
              </a:pPr>
              <a:t>05/06/2019</a:t>
            </a:fld>
            <a:endParaRPr lang="it-IT"/>
          </a:p>
        </p:txBody>
      </p:sp>
      <p:sp>
        <p:nvSpPr>
          <p:cNvPr id="6" name="Footer Placeholder 5"/>
          <p:cNvSpPr>
            <a:spLocks noGrp="1"/>
          </p:cNvSpPr>
          <p:nvPr>
            <p:ph type="ftr" sz="quarter" idx="11"/>
          </p:nvPr>
        </p:nvSpPr>
        <p:spPr/>
        <p:txBody>
          <a:bodyPr/>
          <a:lstStyle/>
          <a:p>
            <a:pPr>
              <a:defRPr/>
            </a:pPr>
            <a:endParaRPr lang="it-IT"/>
          </a:p>
        </p:txBody>
      </p:sp>
      <p:sp>
        <p:nvSpPr>
          <p:cNvPr id="7" name="Slide Number Placeholder 6"/>
          <p:cNvSpPr>
            <a:spLocks noGrp="1"/>
          </p:cNvSpPr>
          <p:nvPr>
            <p:ph type="sldNum" sz="quarter" idx="12"/>
          </p:nvPr>
        </p:nvSpPr>
        <p:spPr/>
        <p:txBody>
          <a:bodyPr/>
          <a:lstStyle/>
          <a:p>
            <a:pPr>
              <a:defRPr/>
            </a:pPr>
            <a:fld id="{3FCF390A-2CB6-D649-B564-185C1123DBAF}" type="slidenum">
              <a:rPr lang="it-IT" smtClean="0"/>
              <a:pPr>
                <a:defRPr/>
              </a:pPr>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it-IT"/>
              <a:t>Fare clic per modificare stile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a:defRPr/>
            </a:pPr>
            <a:fld id="{ACD66FF7-C2ED-C24B-AA5D-DA6359E97791}" type="datetime1">
              <a:rPr lang="it-IT" smtClean="0"/>
              <a:pPr>
                <a:defRPr/>
              </a:pPr>
              <a:t>05/06/2019</a:t>
            </a:fld>
            <a:endParaRPr lang="it-IT"/>
          </a:p>
        </p:txBody>
      </p:sp>
      <p:sp>
        <p:nvSpPr>
          <p:cNvPr id="6" name="Footer Placeholder 5"/>
          <p:cNvSpPr>
            <a:spLocks noGrp="1"/>
          </p:cNvSpPr>
          <p:nvPr>
            <p:ph type="ftr" sz="quarter" idx="11"/>
          </p:nvPr>
        </p:nvSpPr>
        <p:spPr/>
        <p:txBody>
          <a:bodyPr/>
          <a:lstStyle/>
          <a:p>
            <a:pPr>
              <a:defRPr/>
            </a:pPr>
            <a:endParaRPr lang="it-IT"/>
          </a:p>
        </p:txBody>
      </p:sp>
      <p:sp>
        <p:nvSpPr>
          <p:cNvPr id="7" name="Slide Number Placeholder 6"/>
          <p:cNvSpPr>
            <a:spLocks noGrp="1"/>
          </p:cNvSpPr>
          <p:nvPr>
            <p:ph type="sldNum" sz="quarter" idx="12"/>
          </p:nvPr>
        </p:nvSpPr>
        <p:spPr/>
        <p:txBody>
          <a:bodyPr/>
          <a:lstStyle/>
          <a:p>
            <a:pPr>
              <a:defRPr/>
            </a:pPr>
            <a:fld id="{A5B38B53-7BF4-B041-BA69-C3014AC75C38}" type="slidenum">
              <a:rPr lang="it-IT" smtClean="0"/>
              <a:pPr>
                <a:defRPr/>
              </a:pPr>
              <a:t>‹N›</a:t>
            </a:fld>
            <a:endParaRPr lang="it-IT"/>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a:p>
        </p:txBody>
      </p:sp>
      <p:sp>
        <p:nvSpPr>
          <p:cNvPr id="3" name="Vertical Text Placeholder 2"/>
          <p:cNvSpPr>
            <a:spLocks noGrp="1"/>
          </p:cNvSpPr>
          <p:nvPr>
            <p:ph type="body" orient="vert" idx="1"/>
          </p:nvPr>
        </p:nvSpPr>
        <p:spPr/>
        <p:txBody>
          <a:bodyPr vert="eaVert"/>
          <a:lstStyle>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
        <p:nvSpPr>
          <p:cNvPr id="4" name="Date Placeholder 3"/>
          <p:cNvSpPr>
            <a:spLocks noGrp="1"/>
          </p:cNvSpPr>
          <p:nvPr>
            <p:ph type="dt" sz="half" idx="10"/>
          </p:nvPr>
        </p:nvSpPr>
        <p:spPr/>
        <p:txBody>
          <a:bodyPr/>
          <a:lstStyle/>
          <a:p>
            <a:pPr>
              <a:defRPr/>
            </a:pPr>
            <a:fld id="{E2F8E213-C27D-944A-9524-37DF0624E2A0}" type="datetime1">
              <a:rPr lang="it-IT" smtClean="0"/>
              <a:pPr>
                <a:defRPr/>
              </a:pPr>
              <a:t>05/06/2019</a:t>
            </a:fld>
            <a:endParaRPr lang="it-IT"/>
          </a:p>
        </p:txBody>
      </p:sp>
      <p:sp>
        <p:nvSpPr>
          <p:cNvPr id="5" name="Footer Placeholder 4"/>
          <p:cNvSpPr>
            <a:spLocks noGrp="1"/>
          </p:cNvSpPr>
          <p:nvPr>
            <p:ph type="ftr" sz="quarter" idx="11"/>
          </p:nvPr>
        </p:nvSpPr>
        <p:spPr/>
        <p:txBody>
          <a:bodyPr/>
          <a:lstStyle/>
          <a:p>
            <a:pPr>
              <a:defRPr/>
            </a:pPr>
            <a:endParaRPr lang="it-IT"/>
          </a:p>
        </p:txBody>
      </p:sp>
      <p:sp>
        <p:nvSpPr>
          <p:cNvPr id="6" name="Slide Number Placeholder 5"/>
          <p:cNvSpPr>
            <a:spLocks noGrp="1"/>
          </p:cNvSpPr>
          <p:nvPr>
            <p:ph type="sldNum" sz="quarter" idx="12"/>
          </p:nvPr>
        </p:nvSpPr>
        <p:spPr/>
        <p:txBody>
          <a:bodyPr/>
          <a:lstStyle/>
          <a:p>
            <a:pPr>
              <a:defRPr/>
            </a:pPr>
            <a:fld id="{16F34CAC-E07F-8949-BCC1-5941AFCE6A17}" type="slidenum">
              <a:rPr lang="it-IT" smtClean="0"/>
              <a:pPr>
                <a:defRPr/>
              </a:pPr>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it-IT"/>
              <a:t>Fare clic per modificare stile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
        <p:nvSpPr>
          <p:cNvPr id="4" name="Date Placeholder 3"/>
          <p:cNvSpPr>
            <a:spLocks noGrp="1"/>
          </p:cNvSpPr>
          <p:nvPr>
            <p:ph type="dt" sz="half" idx="10"/>
          </p:nvPr>
        </p:nvSpPr>
        <p:spPr/>
        <p:txBody>
          <a:bodyPr/>
          <a:lstStyle/>
          <a:p>
            <a:pPr>
              <a:defRPr/>
            </a:pPr>
            <a:fld id="{BD72AC77-728E-DF4D-B9FB-7997F4ED13BA}" type="datetime1">
              <a:rPr lang="it-IT" smtClean="0"/>
              <a:pPr>
                <a:defRPr/>
              </a:pPr>
              <a:t>05/06/2019</a:t>
            </a:fld>
            <a:endParaRPr lang="it-IT"/>
          </a:p>
        </p:txBody>
      </p:sp>
      <p:sp>
        <p:nvSpPr>
          <p:cNvPr id="5" name="Footer Placeholder 4"/>
          <p:cNvSpPr>
            <a:spLocks noGrp="1"/>
          </p:cNvSpPr>
          <p:nvPr>
            <p:ph type="ftr" sz="quarter" idx="11"/>
          </p:nvPr>
        </p:nvSpPr>
        <p:spPr/>
        <p:txBody>
          <a:bodyPr/>
          <a:lstStyle/>
          <a:p>
            <a:pPr>
              <a:defRPr/>
            </a:pPr>
            <a:endParaRPr lang="it-IT"/>
          </a:p>
        </p:txBody>
      </p:sp>
      <p:sp>
        <p:nvSpPr>
          <p:cNvPr id="6" name="Slide Number Placeholder 5"/>
          <p:cNvSpPr>
            <a:spLocks noGrp="1"/>
          </p:cNvSpPr>
          <p:nvPr>
            <p:ph type="sldNum" sz="quarter" idx="12"/>
          </p:nvPr>
        </p:nvSpPr>
        <p:spPr/>
        <p:txBody>
          <a:bodyPr/>
          <a:lstStyle/>
          <a:p>
            <a:pPr>
              <a:defRPr/>
            </a:pPr>
            <a:fld id="{9875FA05-BE6B-7D43-A294-B70E45F29B6F}" type="slidenum">
              <a:rPr lang="it-IT" smtClean="0"/>
              <a:pPr>
                <a:defRPr/>
              </a:pPr>
              <a:t>‹N›</a:t>
            </a:fld>
            <a:endParaRPr lang="it-IT"/>
          </a:p>
        </p:txBody>
      </p:sp>
    </p:spTree>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egnaposto data 3"/>
          <p:cNvSpPr>
            <a:spLocks noGrp="1"/>
          </p:cNvSpPr>
          <p:nvPr>
            <p:ph type="dt" sz="half" idx="10"/>
          </p:nvPr>
        </p:nvSpPr>
        <p:spPr/>
        <p:txBody>
          <a:bodyPr/>
          <a:lstStyle>
            <a:lvl1pPr>
              <a:defRPr/>
            </a:lvl1pPr>
          </a:lstStyle>
          <a:p>
            <a:pPr>
              <a:defRPr/>
            </a:pPr>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DDFF0481-29DB-F542-9F07-44A001B823A8}" type="slidenum">
              <a:rPr lang="it-IT"/>
              <a:pPr>
                <a:defRPr/>
              </a:pPr>
              <a:t>‹N›</a:t>
            </a:fld>
            <a:endParaRPr lang="it-IT"/>
          </a:p>
        </p:txBody>
      </p:sp>
    </p:spTree>
    <p:extLst>
      <p:ext uri="{BB962C8B-B14F-4D97-AF65-F5344CB8AC3E}">
        <p14:creationId xmlns:p14="http://schemas.microsoft.com/office/powerpoint/2010/main" val="26365184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8341C2EC-DD2D-EC49-ADB3-6C861D4DC19C}" type="datetime1">
              <a:rPr lang="it-IT" smtClean="0"/>
              <a:pPr>
                <a:defRPr/>
              </a:pPr>
              <a:t>05/06/2019</a:t>
            </a:fld>
            <a:endParaRPr lang="it-IT"/>
          </a:p>
        </p:txBody>
      </p:sp>
      <p:sp>
        <p:nvSpPr>
          <p:cNvPr id="5" name="Footer Placeholder 4"/>
          <p:cNvSpPr>
            <a:spLocks noGrp="1"/>
          </p:cNvSpPr>
          <p:nvPr>
            <p:ph type="ftr" sz="quarter" idx="11"/>
          </p:nvPr>
        </p:nvSpPr>
        <p:spPr/>
        <p:txBody>
          <a:bodyPr/>
          <a:lstStyle/>
          <a:p>
            <a:pPr>
              <a:defRPr/>
            </a:pPr>
            <a:endParaRPr lang="it-IT"/>
          </a:p>
        </p:txBody>
      </p:sp>
      <p:sp>
        <p:nvSpPr>
          <p:cNvPr id="6" name="Slide Number Placeholder 5"/>
          <p:cNvSpPr>
            <a:spLocks noGrp="1"/>
          </p:cNvSpPr>
          <p:nvPr>
            <p:ph type="sldNum" sz="quarter" idx="12"/>
          </p:nvPr>
        </p:nvSpPr>
        <p:spPr/>
        <p:txBody>
          <a:bodyPr/>
          <a:lstStyle/>
          <a:p>
            <a:pPr>
              <a:defRPr/>
            </a:pPr>
            <a:fld id="{D87C0EB0-D7EA-8549-9015-648F9FF87D94}" type="slidenum">
              <a:rPr lang="it-IT" smtClean="0"/>
              <a:pPr>
                <a:defRPr/>
              </a:pPr>
              <a:t>‹N›</a:t>
            </a:fld>
            <a:endParaRPr lang="it-IT"/>
          </a:p>
        </p:txBody>
      </p:sp>
      <p:sp>
        <p:nvSpPr>
          <p:cNvPr id="8" name="Title 7"/>
          <p:cNvSpPr>
            <a:spLocks noGrp="1"/>
          </p:cNvSpPr>
          <p:nvPr>
            <p:ph type="title"/>
          </p:nvPr>
        </p:nvSpPr>
        <p:spPr/>
        <p:txBody>
          <a:bodyPr/>
          <a:lstStyle/>
          <a:p>
            <a:r>
              <a:rPr lang="it-IT"/>
              <a:t>Fare clic per modificare stile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extLst>
      <p:ext uri="{BB962C8B-B14F-4D97-AF65-F5344CB8AC3E}">
        <p14:creationId xmlns:p14="http://schemas.microsoft.com/office/powerpoint/2010/main" val="2820415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lvl1pPr>
              <a:defRPr/>
            </a:lvl1pPr>
          </a:lstStyle>
          <a:p>
            <a:pPr>
              <a:defRPr/>
            </a:pPr>
            <a:fld id="{6E122746-7BBE-0743-8350-E8CF78CF3E3F}" type="datetime1">
              <a:rPr lang="it-IT"/>
              <a:pPr>
                <a:defRPr/>
              </a:pPr>
              <a:t>05/06/2019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en-US"/>
          </a:p>
        </p:txBody>
      </p:sp>
      <p:sp>
        <p:nvSpPr>
          <p:cNvPr id="6" name="Segnaposto numero diapositiva 5"/>
          <p:cNvSpPr>
            <a:spLocks noGrp="1"/>
          </p:cNvSpPr>
          <p:nvPr>
            <p:ph type="sldNum" sz="quarter" idx="12"/>
          </p:nvPr>
        </p:nvSpPr>
        <p:spPr/>
        <p:txBody>
          <a:bodyPr/>
          <a:lstStyle>
            <a:lvl1pPr>
              <a:defRPr/>
            </a:lvl1pPr>
          </a:lstStyle>
          <a:p>
            <a:pPr>
              <a:defRPr/>
            </a:pPr>
            <a:fld id="{EE82DB19-4B3E-2D46-B4AA-04C56EA3EB59}" type="slidenum">
              <a:rPr lang="it-IT"/>
              <a:pPr>
                <a:defRPr/>
              </a:pPr>
              <a:t>‹N›</a:t>
            </a:fld>
            <a:endParaRPr lang="it-IT"/>
          </a:p>
        </p:txBody>
      </p:sp>
    </p:spTree>
    <p:extLst>
      <p:ext uri="{BB962C8B-B14F-4D97-AF65-F5344CB8AC3E}">
        <p14:creationId xmlns:p14="http://schemas.microsoft.com/office/powerpoint/2010/main" val="6258839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978C375C-3801-7448-9C46-A907BED4EF40}" type="datetime1">
              <a:rPr lang="it-IT"/>
              <a:pPr>
                <a:defRPr/>
              </a:pPr>
              <a:t>05/06/2019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en-US"/>
          </a:p>
        </p:txBody>
      </p:sp>
      <p:sp>
        <p:nvSpPr>
          <p:cNvPr id="7" name="Segnaposto numero diapositiva 5"/>
          <p:cNvSpPr>
            <a:spLocks noGrp="1"/>
          </p:cNvSpPr>
          <p:nvPr>
            <p:ph type="sldNum" sz="quarter" idx="12"/>
          </p:nvPr>
        </p:nvSpPr>
        <p:spPr/>
        <p:txBody>
          <a:bodyPr/>
          <a:lstStyle>
            <a:lvl1pPr>
              <a:defRPr/>
            </a:lvl1pPr>
          </a:lstStyle>
          <a:p>
            <a:pPr>
              <a:defRPr/>
            </a:pPr>
            <a:fld id="{7CBBE2BC-2B58-8046-A098-A0240B71C96F}" type="slidenum">
              <a:rPr lang="it-IT"/>
              <a:pPr>
                <a:defRPr/>
              </a:pPr>
              <a:t>‹N›</a:t>
            </a:fld>
            <a:endParaRPr lang="it-IT"/>
          </a:p>
        </p:txBody>
      </p:sp>
    </p:spTree>
    <p:extLst>
      <p:ext uri="{BB962C8B-B14F-4D97-AF65-F5344CB8AC3E}">
        <p14:creationId xmlns:p14="http://schemas.microsoft.com/office/powerpoint/2010/main" val="17658141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fld id="{CEAD4D75-58CA-EA42-8378-C5ED6C13EFA3}" type="datetime1">
              <a:rPr lang="it-IT"/>
              <a:pPr>
                <a:defRPr/>
              </a:pPr>
              <a:t>05/06/2019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en-US"/>
          </a:p>
        </p:txBody>
      </p:sp>
      <p:sp>
        <p:nvSpPr>
          <p:cNvPr id="9" name="Segnaposto numero diapositiva 5"/>
          <p:cNvSpPr>
            <a:spLocks noGrp="1"/>
          </p:cNvSpPr>
          <p:nvPr>
            <p:ph type="sldNum" sz="quarter" idx="12"/>
          </p:nvPr>
        </p:nvSpPr>
        <p:spPr/>
        <p:txBody>
          <a:bodyPr/>
          <a:lstStyle>
            <a:lvl1pPr>
              <a:defRPr/>
            </a:lvl1pPr>
          </a:lstStyle>
          <a:p>
            <a:pPr>
              <a:defRPr/>
            </a:pPr>
            <a:fld id="{23A440FE-8D07-AF48-B28D-A7810B8E7B89}" type="slidenum">
              <a:rPr lang="it-IT"/>
              <a:pPr>
                <a:defRPr/>
              </a:pPr>
              <a:t>‹N›</a:t>
            </a:fld>
            <a:endParaRPr lang="it-IT"/>
          </a:p>
        </p:txBody>
      </p:sp>
    </p:spTree>
    <p:extLst>
      <p:ext uri="{BB962C8B-B14F-4D97-AF65-F5344CB8AC3E}">
        <p14:creationId xmlns:p14="http://schemas.microsoft.com/office/powerpoint/2010/main" val="20648448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3"/>
          <p:cNvSpPr>
            <a:spLocks noGrp="1"/>
          </p:cNvSpPr>
          <p:nvPr>
            <p:ph type="dt" sz="half" idx="10"/>
          </p:nvPr>
        </p:nvSpPr>
        <p:spPr/>
        <p:txBody>
          <a:bodyPr/>
          <a:lstStyle>
            <a:lvl1pPr>
              <a:defRPr/>
            </a:lvl1pPr>
          </a:lstStyle>
          <a:p>
            <a:pPr>
              <a:defRPr/>
            </a:pPr>
            <a:fld id="{1C20515C-5156-C946-B54E-465061114BA8}" type="datetime1">
              <a:rPr lang="it-IT"/>
              <a:pPr>
                <a:defRPr/>
              </a:pPr>
              <a:t>05/06/2019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en-US"/>
          </a:p>
        </p:txBody>
      </p:sp>
      <p:sp>
        <p:nvSpPr>
          <p:cNvPr id="5" name="Segnaposto numero diapositiva 5"/>
          <p:cNvSpPr>
            <a:spLocks noGrp="1"/>
          </p:cNvSpPr>
          <p:nvPr>
            <p:ph type="sldNum" sz="quarter" idx="12"/>
          </p:nvPr>
        </p:nvSpPr>
        <p:spPr/>
        <p:txBody>
          <a:bodyPr/>
          <a:lstStyle>
            <a:lvl1pPr>
              <a:defRPr/>
            </a:lvl1pPr>
          </a:lstStyle>
          <a:p>
            <a:pPr>
              <a:defRPr/>
            </a:pPr>
            <a:fld id="{735A0FAA-92C7-0F48-A3F5-A5D10E78BCDB}" type="slidenum">
              <a:rPr lang="it-IT"/>
              <a:pPr>
                <a:defRPr/>
              </a:pPr>
              <a:t>‹N›</a:t>
            </a:fld>
            <a:endParaRPr lang="it-IT"/>
          </a:p>
        </p:txBody>
      </p:sp>
    </p:spTree>
    <p:extLst>
      <p:ext uri="{BB962C8B-B14F-4D97-AF65-F5344CB8AC3E}">
        <p14:creationId xmlns:p14="http://schemas.microsoft.com/office/powerpoint/2010/main" val="24232011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D0DC51DF-12E8-3944-8F2A-01275D7F92A5}" type="datetime1">
              <a:rPr lang="it-IT"/>
              <a:pPr>
                <a:defRPr/>
              </a:pPr>
              <a:t>05/06/2019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en-US"/>
          </a:p>
        </p:txBody>
      </p:sp>
      <p:sp>
        <p:nvSpPr>
          <p:cNvPr id="4" name="Segnaposto numero diapositiva 5"/>
          <p:cNvSpPr>
            <a:spLocks noGrp="1"/>
          </p:cNvSpPr>
          <p:nvPr>
            <p:ph type="sldNum" sz="quarter" idx="12"/>
          </p:nvPr>
        </p:nvSpPr>
        <p:spPr/>
        <p:txBody>
          <a:bodyPr/>
          <a:lstStyle>
            <a:lvl1pPr>
              <a:defRPr/>
            </a:lvl1pPr>
          </a:lstStyle>
          <a:p>
            <a:pPr>
              <a:defRPr/>
            </a:pPr>
            <a:fld id="{E66F23E0-A917-3C4B-BB52-589FC61019F3}" type="slidenum">
              <a:rPr lang="it-IT"/>
              <a:pPr>
                <a:defRPr/>
              </a:pPr>
              <a:t>‹N›</a:t>
            </a:fld>
            <a:endParaRPr lang="it-IT"/>
          </a:p>
        </p:txBody>
      </p:sp>
    </p:spTree>
    <p:extLst>
      <p:ext uri="{BB962C8B-B14F-4D97-AF65-F5344CB8AC3E}">
        <p14:creationId xmlns:p14="http://schemas.microsoft.com/office/powerpoint/2010/main" val="7451283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3B51B297-DBEA-F042-86FD-F44EC206FF6F}" type="datetime1">
              <a:rPr lang="it-IT"/>
              <a:pPr>
                <a:defRPr/>
              </a:pPr>
              <a:t>05/06/2019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en-US"/>
          </a:p>
        </p:txBody>
      </p:sp>
      <p:sp>
        <p:nvSpPr>
          <p:cNvPr id="7" name="Segnaposto numero diapositiva 5"/>
          <p:cNvSpPr>
            <a:spLocks noGrp="1"/>
          </p:cNvSpPr>
          <p:nvPr>
            <p:ph type="sldNum" sz="quarter" idx="12"/>
          </p:nvPr>
        </p:nvSpPr>
        <p:spPr/>
        <p:txBody>
          <a:bodyPr/>
          <a:lstStyle>
            <a:lvl1pPr>
              <a:defRPr/>
            </a:lvl1pPr>
          </a:lstStyle>
          <a:p>
            <a:pPr>
              <a:defRPr/>
            </a:pPr>
            <a:fld id="{CD53BE18-B432-AA45-B3FC-497095CC47DE}" type="slidenum">
              <a:rPr lang="it-IT"/>
              <a:pPr>
                <a:defRPr/>
              </a:pPr>
              <a:t>‹N›</a:t>
            </a:fld>
            <a:endParaRPr lang="it-IT"/>
          </a:p>
        </p:txBody>
      </p:sp>
    </p:spTree>
    <p:extLst>
      <p:ext uri="{BB962C8B-B14F-4D97-AF65-F5344CB8AC3E}">
        <p14:creationId xmlns:p14="http://schemas.microsoft.com/office/powerpoint/2010/main" val="34997770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3F711F96-7B36-2F48-973D-1EE9DEFD0F46}" type="datetime1">
              <a:rPr lang="it-IT"/>
              <a:pPr>
                <a:defRPr/>
              </a:pPr>
              <a:t>05/06/2019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en-US"/>
          </a:p>
        </p:txBody>
      </p:sp>
      <p:sp>
        <p:nvSpPr>
          <p:cNvPr id="7" name="Segnaposto numero diapositiva 5"/>
          <p:cNvSpPr>
            <a:spLocks noGrp="1"/>
          </p:cNvSpPr>
          <p:nvPr>
            <p:ph type="sldNum" sz="quarter" idx="12"/>
          </p:nvPr>
        </p:nvSpPr>
        <p:spPr/>
        <p:txBody>
          <a:bodyPr/>
          <a:lstStyle>
            <a:lvl1pPr>
              <a:defRPr/>
            </a:lvl1pPr>
          </a:lstStyle>
          <a:p>
            <a:pPr>
              <a:defRPr/>
            </a:pPr>
            <a:fld id="{1EB9175C-148A-FD4D-8B15-E9A1E2661D5D}" type="slidenum">
              <a:rPr lang="it-IT"/>
              <a:pPr>
                <a:defRPr/>
              </a:pPr>
              <a:t>‹N›</a:t>
            </a:fld>
            <a:endParaRPr lang="it-IT"/>
          </a:p>
        </p:txBody>
      </p:sp>
    </p:spTree>
    <p:extLst>
      <p:ext uri="{BB962C8B-B14F-4D97-AF65-F5344CB8AC3E}">
        <p14:creationId xmlns:p14="http://schemas.microsoft.com/office/powerpoint/2010/main" val="15151876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chemeClr val="tx1"/>
            </a:gs>
            <a:gs pos="100000">
              <a:schemeClr val="accent1">
                <a:lumMod val="5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8914"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38915"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38175A2B-1852-9248-9F93-C52D2005613F}" type="datetime1">
              <a:rPr lang="it-IT"/>
              <a:pPr>
                <a:defRPr/>
              </a:pPr>
              <a:t>05/06/2019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12" charset="0"/>
                <a:ea typeface="ＭＳ Ｐゴシック" pitchFamily="-112" charset="-128"/>
                <a:cs typeface="+mn-cs"/>
              </a:defRPr>
            </a:lvl1pPr>
          </a:lstStyle>
          <a:p>
            <a:pPr>
              <a:defRPr/>
            </a:pPr>
            <a:endParaRPr lang="en-US"/>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FE0790B7-5ECA-DB41-8391-7DAAF03526FB}"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504253" r:id="rId1"/>
    <p:sldLayoutId id="2147504254" r:id="rId2"/>
    <p:sldLayoutId id="2147504255" r:id="rId3"/>
    <p:sldLayoutId id="2147504256" r:id="rId4"/>
    <p:sldLayoutId id="2147504257" r:id="rId5"/>
    <p:sldLayoutId id="2147504258" r:id="rId6"/>
    <p:sldLayoutId id="2147504259" r:id="rId7"/>
    <p:sldLayoutId id="2147504260" r:id="rId8"/>
    <p:sldLayoutId id="2147504261" r:id="rId9"/>
    <p:sldLayoutId id="2147504262" r:id="rId10"/>
    <p:sldLayoutId id="2147504263" r:id="rId11"/>
  </p:sldLayoutIdLst>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2" charset="-128"/>
          <a:cs typeface="ＭＳ Ｐゴシック" pitchFamily="-112" charset="-128"/>
        </a:defRPr>
      </a:lvl1pPr>
      <a:lvl2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2pPr>
      <a:lvl3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3pPr>
      <a:lvl4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4pPr>
      <a:lvl5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5pPr>
      <a:lvl6pPr marL="4572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2" charset="-128"/>
          <a:cs typeface="ＭＳ Ｐゴシック" pitchFamily="-112"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2"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2"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it-IT"/>
              <a:t>Fare clic per modificare stile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pPr>
              <a:defRPr/>
            </a:pPr>
            <a:endParaRPr lang="it-IT"/>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pPr>
              <a:defRPr/>
            </a:pPr>
            <a:endParaRPr lang="it-IT"/>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pPr>
              <a:defRPr/>
            </a:pPr>
            <a:fld id="{8064E220-1E6F-4540-93A0-BDB083039F8C}" type="slidenum">
              <a:rPr lang="it-IT" smtClean="0"/>
              <a:pPr>
                <a:defRPr/>
              </a:pPr>
              <a:t>‹N›</a:t>
            </a:fld>
            <a:endParaRPr lang="it-IT"/>
          </a:p>
        </p:txBody>
      </p:sp>
    </p:spTree>
  </p:cSld>
  <p:clrMap bg1="lt1" tx1="dk1" bg2="lt2" tx2="dk2" accent1="accent1" accent2="accent2" accent3="accent3" accent4="accent4" accent5="accent5" accent6="accent6" hlink="hlink" folHlink="folHlink"/>
  <p:sldLayoutIdLst>
    <p:sldLayoutId id="2147504372" r:id="rId1"/>
    <p:sldLayoutId id="2147504373" r:id="rId2"/>
    <p:sldLayoutId id="2147504374" r:id="rId3"/>
    <p:sldLayoutId id="2147504375" r:id="rId4"/>
    <p:sldLayoutId id="2147504376" r:id="rId5"/>
    <p:sldLayoutId id="2147504377" r:id="rId6"/>
    <p:sldLayoutId id="2147504378" r:id="rId7"/>
    <p:sldLayoutId id="2147504379" r:id="rId8"/>
    <p:sldLayoutId id="2147504380" r:id="rId9"/>
    <p:sldLayoutId id="2147504381" r:id="rId10"/>
    <p:sldLayoutId id="2147504382" r:id="rId11"/>
    <p:sldLayoutId id="2147504383" r:id="rId12"/>
    <p:sldLayoutId id="2147504384" r:id="rId13"/>
    <p:sldLayoutId id="2147504389" r:id="rId14"/>
  </p:sldLayoutIdLst>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25.xml"/><Relationship Id="rId5" Type="http://schemas.openxmlformats.org/officeDocument/2006/relationships/image" Target="../media/image12.jp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 Id="rId5" Type="http://schemas.openxmlformats.org/officeDocument/2006/relationships/image" Target="../media/image22.jpe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7.png"/><Relationship Id="rId1" Type="http://schemas.openxmlformats.org/officeDocument/2006/relationships/slideLayout" Target="../slideLayouts/slideLayout24.xm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image" Target="../media/image32.jpg"/><Relationship Id="rId1" Type="http://schemas.openxmlformats.org/officeDocument/2006/relationships/slideLayout" Target="../slideLayouts/slideLayout13.xml"/><Relationship Id="rId6" Type="http://schemas.openxmlformats.org/officeDocument/2006/relationships/image" Target="../media/image36.jpg"/><Relationship Id="rId5" Type="http://schemas.openxmlformats.org/officeDocument/2006/relationships/image" Target="../media/image35.jpg"/><Relationship Id="rId10" Type="http://schemas.openxmlformats.org/officeDocument/2006/relationships/image" Target="../media/image11.jpeg"/><Relationship Id="rId4" Type="http://schemas.openxmlformats.org/officeDocument/2006/relationships/image" Target="../media/image34.jpg"/><Relationship Id="rId9" Type="http://schemas.openxmlformats.org/officeDocument/2006/relationships/image" Target="../media/image10.jpe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ottotitolo 7"/>
          <p:cNvSpPr>
            <a:spLocks noGrp="1"/>
          </p:cNvSpPr>
          <p:nvPr>
            <p:ph type="subTitle" idx="1"/>
          </p:nvPr>
        </p:nvSpPr>
        <p:spPr>
          <a:xfrm>
            <a:off x="1371600" y="4941888"/>
            <a:ext cx="6400800" cy="1630362"/>
          </a:xfrm>
        </p:spPr>
        <p:txBody>
          <a:bodyPr/>
          <a:lstStyle/>
          <a:p>
            <a:pPr lvl="1">
              <a:buFont typeface="Arial" charset="0"/>
              <a:buNone/>
              <a:defRPr/>
            </a:pPr>
            <a:endParaRPr lang="en-GB" sz="2000" dirty="0">
              <a:solidFill>
                <a:schemeClr val="accent1"/>
              </a:solidFill>
              <a:effectLst>
                <a:outerShdw blurRad="38100" dist="38100" dir="2700000" algn="tl">
                  <a:srgbClr val="FFFFFF"/>
                </a:outerShdw>
              </a:effectLst>
              <a:latin typeface="Constantia" charset="0"/>
              <a:cs typeface="ＭＳ Ｐゴシック" charset="0"/>
            </a:endParaRPr>
          </a:p>
          <a:p>
            <a:pPr lvl="1">
              <a:buFont typeface="Arial" charset="0"/>
              <a:buNone/>
              <a:defRPr/>
            </a:pPr>
            <a:endParaRPr lang="en-GB" sz="2000" dirty="0">
              <a:solidFill>
                <a:srgbClr val="00B0F0"/>
              </a:solidFill>
              <a:effectLst>
                <a:outerShdw blurRad="38100" dist="38100" dir="2700000" algn="tl">
                  <a:srgbClr val="FFFFFF"/>
                </a:outerShdw>
              </a:effectLst>
              <a:latin typeface="Constantia" charset="0"/>
              <a:cs typeface="ＭＳ Ｐゴシック" charset="0"/>
            </a:endParaRPr>
          </a:p>
        </p:txBody>
      </p:sp>
      <p:sp>
        <p:nvSpPr>
          <p:cNvPr id="7" name="CasellaDiTesto 6"/>
          <p:cNvSpPr txBox="1"/>
          <p:nvPr/>
        </p:nvSpPr>
        <p:spPr>
          <a:xfrm>
            <a:off x="467544" y="3717032"/>
            <a:ext cx="8676457" cy="1077218"/>
          </a:xfrm>
          <a:prstGeom prst="rect">
            <a:avLst/>
          </a:prstGeom>
          <a:noFill/>
        </p:spPr>
        <p:txBody>
          <a:bodyPr>
            <a:spAutoFit/>
            <a:scene3d>
              <a:camera prst="orthographicFront"/>
              <a:lightRig rig="threePt" dir="t"/>
            </a:scene3d>
            <a:sp3d extrusionH="57150">
              <a:bevelT w="69850" h="38100" prst="cross"/>
            </a:sp3d>
          </a:bodyPr>
          <a:lstStyle/>
          <a:p>
            <a:pPr marL="0" lvl="1" algn="ctr" fontAlgn="auto">
              <a:spcBef>
                <a:spcPts val="0"/>
              </a:spcBef>
              <a:spcAft>
                <a:spcPts val="0"/>
              </a:spcAft>
              <a:defRPr/>
            </a:pPr>
            <a:endParaRPr lang="en-GB" sz="3200" i="1" dirty="0">
              <a:solidFill>
                <a:srgbClr val="00B0F0"/>
              </a:solidFill>
              <a:effectLst>
                <a:outerShdw blurRad="38100" dist="38100" dir="2700000" algn="tl">
                  <a:srgbClr val="FFFFFF"/>
                </a:outerShdw>
              </a:effectLst>
              <a:latin typeface="Constantia" charset="0"/>
            </a:endParaRPr>
          </a:p>
          <a:p>
            <a:pPr marL="0" lvl="1" algn="ctr" fontAlgn="auto">
              <a:spcBef>
                <a:spcPts val="0"/>
              </a:spcBef>
              <a:spcAft>
                <a:spcPts val="0"/>
              </a:spcAft>
              <a:defRPr/>
            </a:pPr>
            <a:endParaRPr lang="en-GB" sz="3200" i="1" dirty="0">
              <a:solidFill>
                <a:srgbClr val="00B0F0"/>
              </a:solidFill>
              <a:effectLst>
                <a:outerShdw blurRad="38100" dist="38100" dir="2700000" algn="tl">
                  <a:srgbClr val="FFFFFF"/>
                </a:outerShdw>
              </a:effectLst>
              <a:latin typeface="Constantia" charset="0"/>
            </a:endParaRPr>
          </a:p>
        </p:txBody>
      </p:sp>
      <p:pic>
        <p:nvPicPr>
          <p:cNvPr id="9" name="Immagine 8" desc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a:ln w="88900" cap="sq" cmpd="thickThin">
            <a:solidFill>
              <a:srgbClr val="000000"/>
            </a:solidFill>
            <a:prstDash val="solid"/>
            <a:miter lim="800000"/>
          </a:ln>
          <a:effectLst>
            <a:innerShdw blurRad="76200">
              <a:srgbClr val="000000"/>
            </a:innerShdw>
          </a:effectLst>
        </p:spPr>
      </p:pic>
      <p:sp>
        <p:nvSpPr>
          <p:cNvPr id="4" name="CasellaDiTesto 3"/>
          <p:cNvSpPr txBox="1"/>
          <p:nvPr/>
        </p:nvSpPr>
        <p:spPr>
          <a:xfrm>
            <a:off x="467544" y="-315416"/>
            <a:ext cx="8496944" cy="4555093"/>
          </a:xfrm>
          <a:prstGeom prst="rect">
            <a:avLst/>
          </a:prstGeom>
          <a:noFill/>
        </p:spPr>
        <p:txBody>
          <a:bodyPr wrap="square" rtlCol="0">
            <a:spAutoFit/>
          </a:bodyPr>
          <a:lstStyle/>
          <a:p>
            <a:endParaRPr lang="en-GB" i="1" kern="1400" spc="25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50800" dist="38100" dir="2700000" algn="tl" rotWithShape="0">
                  <a:prstClr val="black">
                    <a:alpha val="40000"/>
                  </a:prstClr>
                </a:outerShdw>
              </a:effectLst>
            </a:endParaRPr>
          </a:p>
          <a:p>
            <a:endParaRPr lang="en-GB" i="1" kern="1400" spc="25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50800" dist="38100" dir="2700000" algn="tl" rotWithShape="0">
                  <a:prstClr val="black">
                    <a:alpha val="40000"/>
                  </a:prstClr>
                </a:outerShdw>
              </a:effectLst>
            </a:endParaRPr>
          </a:p>
          <a:p>
            <a:endParaRPr lang="en-GB" i="1" kern="1400" spc="25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50800" dist="38100" dir="2700000" algn="tl" rotWithShape="0">
                  <a:prstClr val="black">
                    <a:alpha val="40000"/>
                  </a:prstClr>
                </a:outerShdw>
              </a:effectLst>
            </a:endParaRPr>
          </a:p>
          <a:p>
            <a:pPr algn="ctr"/>
            <a:endParaRPr lang="en-GB" b="1" i="1" kern="1400" spc="25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bg1"/>
              </a:solidFill>
              <a:effectLst>
                <a:outerShdw blurRad="50800" dist="38100" dir="2700000" algn="tl" rotWithShape="0">
                  <a:prstClr val="black">
                    <a:alpha val="40000"/>
                  </a:prstClr>
                </a:outerShdw>
              </a:effectLst>
              <a:latin typeface="Comic Sans MS" panose="030F0902030302020204" pitchFamily="66" charset="0"/>
            </a:endParaRPr>
          </a:p>
          <a:p>
            <a:pPr algn="ctr"/>
            <a:r>
              <a:rPr lang="it-IT" b="1" dirty="0">
                <a:solidFill>
                  <a:srgbClr val="0070C0"/>
                </a:solidFill>
                <a:latin typeface="Comic Sans MS" panose="030F0902030302020204" pitchFamily="66" charset="0"/>
                <a:cs typeface="Comic Sans MS"/>
              </a:rPr>
              <a:t>L’AQUILA 4, GIUGNO,2019</a:t>
            </a:r>
          </a:p>
          <a:p>
            <a:pPr algn="ctr"/>
            <a:endParaRPr lang="it-IT" sz="4000" b="1" dirty="0">
              <a:solidFill>
                <a:srgbClr val="0070C0"/>
              </a:solidFill>
              <a:latin typeface="Comic Sans MS" panose="030F0902030302020204" pitchFamily="66" charset="0"/>
            </a:endParaRPr>
          </a:p>
          <a:p>
            <a:pPr algn="ctr"/>
            <a:r>
              <a:rPr lang="it-IT" sz="4000" b="1" dirty="0">
                <a:solidFill>
                  <a:srgbClr val="0070C0"/>
                </a:solidFill>
                <a:latin typeface="Comic Sans MS" panose="030F0902030302020204" pitchFamily="66" charset="0"/>
              </a:rPr>
              <a:t>Attaccamento, ansia di separazione, dipendenza affettiva e </a:t>
            </a:r>
            <a:r>
              <a:rPr lang="it-IT" sz="4000" b="1" dirty="0" err="1">
                <a:solidFill>
                  <a:srgbClr val="0070C0"/>
                </a:solidFill>
                <a:latin typeface="Comic Sans MS" panose="030F0902030302020204" pitchFamily="66" charset="0"/>
              </a:rPr>
              <a:t>stalking</a:t>
            </a:r>
            <a:endParaRPr lang="it-IT" sz="4000" b="1" dirty="0">
              <a:solidFill>
                <a:srgbClr val="0070C0"/>
              </a:solidFill>
              <a:latin typeface="Comic Sans MS" panose="030F0902030302020204" pitchFamily="66" charset="0"/>
            </a:endParaRPr>
          </a:p>
          <a:p>
            <a:pPr algn="ctr"/>
            <a:r>
              <a:rPr lang="it-IT" sz="4000" b="1" dirty="0">
                <a:solidFill>
                  <a:srgbClr val="0070C0"/>
                </a:solidFill>
                <a:latin typeface="Comic Sans MS" panose="030F0902030302020204" pitchFamily="66" charset="0"/>
              </a:rPr>
              <a:t> </a:t>
            </a:r>
          </a:p>
        </p:txBody>
      </p:sp>
      <p:sp>
        <p:nvSpPr>
          <p:cNvPr id="10" name="CasellaDiTesto 9"/>
          <p:cNvSpPr txBox="1"/>
          <p:nvPr/>
        </p:nvSpPr>
        <p:spPr>
          <a:xfrm>
            <a:off x="0" y="4077072"/>
            <a:ext cx="8964488" cy="2369880"/>
          </a:xfrm>
          <a:prstGeom prst="rect">
            <a:avLst/>
          </a:prstGeom>
          <a:noFill/>
        </p:spPr>
        <p:txBody>
          <a:bodyPr wrap="square" rtlCol="0">
            <a:spAutoFit/>
          </a:bodyPr>
          <a:lstStyle/>
          <a:p>
            <a:pPr marL="0" lvl="1" algn="ctr" fontAlgn="auto">
              <a:spcBef>
                <a:spcPts val="0"/>
              </a:spcBef>
              <a:spcAft>
                <a:spcPts val="0"/>
              </a:spcAft>
              <a:defRPr/>
            </a:pPr>
            <a:endParaRPr lang="en-GB" sz="3200" b="1" i="1" kern="2000" spc="490" dirty="0">
              <a:solidFill>
                <a:srgbClr val="00B0F0"/>
              </a:solidFill>
              <a:latin typeface="Constantia" charset="0"/>
            </a:endParaRPr>
          </a:p>
          <a:p>
            <a:pPr marL="0" lvl="1" algn="ctr" fontAlgn="auto">
              <a:spcBef>
                <a:spcPts val="0"/>
              </a:spcBef>
              <a:spcAft>
                <a:spcPts val="0"/>
              </a:spcAft>
              <a:defRPr/>
            </a:pPr>
            <a:endParaRPr lang="en-GB" sz="3200" b="1" i="1" kern="2000" spc="490" dirty="0">
              <a:solidFill>
                <a:srgbClr val="00B0F0"/>
              </a:solidFill>
              <a:latin typeface="Constantia" charset="0"/>
            </a:endParaRPr>
          </a:p>
          <a:p>
            <a:pPr marL="0" lvl="1" algn="r" fontAlgn="auto">
              <a:spcBef>
                <a:spcPts val="0"/>
              </a:spcBef>
              <a:spcAft>
                <a:spcPts val="0"/>
              </a:spcAft>
              <a:defRPr/>
            </a:pPr>
            <a:endParaRPr lang="en-GB" sz="3200" b="1" i="1" kern="2000" spc="490" dirty="0">
              <a:solidFill>
                <a:srgbClr val="00B0F0"/>
              </a:solidFill>
              <a:latin typeface="Constantia" charset="0"/>
            </a:endParaRPr>
          </a:p>
          <a:p>
            <a:pPr marL="0" lvl="1" algn="r" fontAlgn="auto">
              <a:spcBef>
                <a:spcPts val="0"/>
              </a:spcBef>
              <a:spcAft>
                <a:spcPts val="0"/>
              </a:spcAft>
              <a:defRPr/>
            </a:pPr>
            <a:endParaRPr lang="en-GB" sz="3200" b="1" i="1" kern="2000" spc="490" dirty="0">
              <a:solidFill>
                <a:schemeClr val="bg2"/>
              </a:solidFill>
              <a:latin typeface="Comic Sans MS"/>
              <a:cs typeface="Comic Sans MS"/>
            </a:endParaRPr>
          </a:p>
          <a:p>
            <a:pPr marL="0" lvl="1" algn="r" fontAlgn="auto">
              <a:spcBef>
                <a:spcPts val="0"/>
              </a:spcBef>
              <a:spcAft>
                <a:spcPts val="0"/>
              </a:spcAft>
              <a:defRPr/>
            </a:pPr>
            <a:endParaRPr lang="en-GB" sz="2000" b="1" dirty="0">
              <a:solidFill>
                <a:schemeClr val="bg2"/>
              </a:solidFill>
              <a:latin typeface="Comic Sans MS"/>
              <a:cs typeface="Comic Sans MS"/>
            </a:endParaRPr>
          </a:p>
        </p:txBody>
      </p:sp>
      <p:pic>
        <p:nvPicPr>
          <p:cNvPr id="11" name="Immagine 10">
            <a:extLst>
              <a:ext uri="{FF2B5EF4-FFF2-40B4-BE49-F238E27FC236}">
                <a16:creationId xmlns:a16="http://schemas.microsoft.com/office/drawing/2014/main" id="{0C18C3B0-6D50-D146-A976-66FB9CD9DBBF}"/>
              </a:ext>
            </a:extLst>
          </p:cNvPr>
          <p:cNvPicPr/>
          <p:nvPr/>
        </p:nvPicPr>
        <p:blipFill>
          <a:blip r:embed="rId4">
            <a:extLst>
              <a:ext uri="{28A0092B-C50C-407E-A947-70E740481C1C}">
                <a14:useLocalDpi xmlns:a14="http://schemas.microsoft.com/office/drawing/2010/main" val="0"/>
              </a:ext>
            </a:extLst>
          </a:blip>
          <a:stretch>
            <a:fillRect/>
          </a:stretch>
        </p:blipFill>
        <p:spPr>
          <a:xfrm>
            <a:off x="435968" y="5224392"/>
            <a:ext cx="2507615" cy="1089236"/>
          </a:xfrm>
          <a:prstGeom prst="rect">
            <a:avLst/>
          </a:prstGeom>
          <a:ln>
            <a:solidFill>
              <a:schemeClr val="tx1"/>
            </a:solid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30DB23E3-08CD-6146-9E17-A0940AA2D56B}"/>
              </a:ext>
            </a:extLst>
          </p:cNvPr>
          <p:cNvPicPr>
            <a:picLocks noChangeAspect="1"/>
          </p:cNvPicPr>
          <p:nvPr/>
        </p:nvPicPr>
        <p:blipFill>
          <a:blip r:embed="rId5"/>
          <a:stretch>
            <a:fillRect/>
          </a:stretch>
        </p:blipFill>
        <p:spPr>
          <a:xfrm>
            <a:off x="6129932" y="5244398"/>
            <a:ext cx="2578100" cy="1110159"/>
          </a:xfrm>
          <a:prstGeom prst="rect">
            <a:avLst/>
          </a:prstGeom>
          <a:ln>
            <a:solidFill>
              <a:schemeClr val="tx1"/>
            </a:solidFill>
          </a:ln>
        </p:spPr>
      </p:pic>
      <p:sp>
        <p:nvSpPr>
          <p:cNvPr id="12" name="Rettangolo 11">
            <a:extLst>
              <a:ext uri="{FF2B5EF4-FFF2-40B4-BE49-F238E27FC236}">
                <a16:creationId xmlns:a16="http://schemas.microsoft.com/office/drawing/2014/main" id="{238DF42D-6A6C-9147-8340-5DE8E8E0F125}"/>
              </a:ext>
            </a:extLst>
          </p:cNvPr>
          <p:cNvSpPr/>
          <p:nvPr/>
        </p:nvSpPr>
        <p:spPr>
          <a:xfrm>
            <a:off x="2300694" y="3670866"/>
            <a:ext cx="4479431" cy="584775"/>
          </a:xfrm>
          <a:prstGeom prst="rect">
            <a:avLst/>
          </a:prstGeom>
        </p:spPr>
        <p:txBody>
          <a:bodyPr wrap="none">
            <a:spAutoFit/>
          </a:bodyPr>
          <a:lstStyle/>
          <a:p>
            <a:pPr marL="0" lvl="1" algn="r" fontAlgn="auto">
              <a:spcBef>
                <a:spcPts val="0"/>
              </a:spcBef>
              <a:spcAft>
                <a:spcPts val="0"/>
              </a:spcAft>
              <a:defRPr/>
            </a:pPr>
            <a:r>
              <a:rPr lang="en-GB" sz="3200" b="1" i="1" kern="2000" spc="490" dirty="0">
                <a:solidFill>
                  <a:srgbClr val="0070C0"/>
                </a:solidFill>
                <a:latin typeface="Comic Sans MS"/>
                <a:cs typeface="Comic Sans MS"/>
              </a:rPr>
              <a:t>Vincenzo </a:t>
            </a:r>
            <a:r>
              <a:rPr lang="en-GB" sz="3200" b="1" i="1" kern="2000" spc="490" dirty="0" err="1">
                <a:solidFill>
                  <a:srgbClr val="0070C0"/>
                </a:solidFill>
                <a:latin typeface="Comic Sans MS"/>
                <a:cs typeface="Comic Sans MS"/>
              </a:rPr>
              <a:t>Caretti</a:t>
            </a:r>
            <a:endParaRPr lang="en-GB" sz="3200" b="1" i="1" kern="2000" spc="490" dirty="0">
              <a:solidFill>
                <a:srgbClr val="0070C0"/>
              </a:solidFill>
              <a:latin typeface="Comic Sans MS"/>
              <a:cs typeface="Comic Sans MS"/>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Segnaposto contenuto 3" descr="DSM-5.jpg"/>
          <p:cNvPicPr>
            <a:picLocks noGrp="1" noChangeAspect="1"/>
          </p:cNvPicPr>
          <p:nvPr>
            <p:ph sz="quarter" idx="13"/>
          </p:nvPr>
        </p:nvPicPr>
        <p:blipFill>
          <a:blip r:embed="rId2">
            <a:extLst>
              <a:ext uri="{28A0092B-C50C-407E-A947-70E740481C1C}">
                <a14:useLocalDpi xmlns:a14="http://schemas.microsoft.com/office/drawing/2010/main" val="0"/>
              </a:ext>
            </a:extLst>
          </a:blip>
          <a:srcRect l="2884" r="2884"/>
          <a:stretch>
            <a:fillRect/>
          </a:stretch>
        </p:blipFill>
        <p:spPr>
          <a:xfrm>
            <a:off x="500762" y="836712"/>
            <a:ext cx="1872208" cy="2520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4" descr="PCL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717032"/>
            <a:ext cx="2088231" cy="28736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8" name="Segnaposto contenuto 3" descr="hcr_20_v3.jpg"/>
          <p:cNvPicPr>
            <a:picLocks noChangeAspect="1"/>
          </p:cNvPicPr>
          <p:nvPr/>
        </p:nvPicPr>
        <p:blipFill>
          <a:blip r:embed="rId4">
            <a:extLst>
              <a:ext uri="{28A0092B-C50C-407E-A947-70E740481C1C}">
                <a14:useLocalDpi xmlns:a14="http://schemas.microsoft.com/office/drawing/2010/main" val="0"/>
              </a:ext>
            </a:extLst>
          </a:blip>
          <a:srcRect t="2641" b="2641"/>
          <a:stretch>
            <a:fillRect/>
          </a:stretch>
        </p:blipFill>
        <p:spPr>
          <a:xfrm>
            <a:off x="6156176" y="2714014"/>
            <a:ext cx="2509038" cy="3740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CasellaDiTesto 8"/>
          <p:cNvSpPr txBox="1"/>
          <p:nvPr/>
        </p:nvSpPr>
        <p:spPr>
          <a:xfrm>
            <a:off x="373557" y="138668"/>
            <a:ext cx="8315097" cy="369332"/>
          </a:xfrm>
          <a:prstGeom prst="rect">
            <a:avLst/>
          </a:prstGeom>
          <a:solidFill>
            <a:srgbClr val="FFFF00"/>
          </a:solidFill>
          <a:ln>
            <a:solidFill>
              <a:srgbClr val="000000"/>
            </a:solidFill>
          </a:ln>
        </p:spPr>
        <p:txBody>
          <a:bodyPr wrap="none" rtlCol="0">
            <a:spAutoFit/>
          </a:bodyPr>
          <a:lstStyle/>
          <a:p>
            <a:r>
              <a:rPr lang="it-IT" dirty="0"/>
              <a:t>LA VALUTAZIONE PROFESSIONALE DEI FATTORI DI RISCHIO DI RECIDIVA</a:t>
            </a:r>
          </a:p>
        </p:txBody>
      </p:sp>
      <p:sp>
        <p:nvSpPr>
          <p:cNvPr id="10" name="CasellaDiTesto 9"/>
          <p:cNvSpPr txBox="1"/>
          <p:nvPr/>
        </p:nvSpPr>
        <p:spPr>
          <a:xfrm>
            <a:off x="3630191" y="5253835"/>
            <a:ext cx="1952089" cy="1292662"/>
          </a:xfrm>
          <a:prstGeom prst="rect">
            <a:avLst/>
          </a:prstGeom>
          <a:solidFill>
            <a:srgbClr val="FFFF00"/>
          </a:solidFill>
        </p:spPr>
        <p:txBody>
          <a:bodyPr wrap="none" rtlCol="0">
            <a:spAutoFit/>
          </a:bodyPr>
          <a:lstStyle/>
          <a:p>
            <a:pPr algn="ctr"/>
            <a:r>
              <a:rPr lang="it-IT" dirty="0">
                <a:latin typeface="Comic Sans MS"/>
                <a:cs typeface="Comic Sans MS"/>
              </a:rPr>
              <a:t>3 INTERVISTE</a:t>
            </a:r>
            <a:r>
              <a:rPr lang="it-IT" dirty="0"/>
              <a:t>:</a:t>
            </a:r>
          </a:p>
          <a:p>
            <a:pPr algn="ctr"/>
            <a:r>
              <a:rPr lang="it-IT" sz="2000" b="1" dirty="0">
                <a:solidFill>
                  <a:srgbClr val="FF0000"/>
                </a:solidFill>
              </a:rPr>
              <a:t>SCID-5 AMPD</a:t>
            </a:r>
          </a:p>
          <a:p>
            <a:pPr algn="ctr"/>
            <a:r>
              <a:rPr lang="it-IT" sz="2000" b="1" dirty="0">
                <a:solidFill>
                  <a:srgbClr val="FF0000"/>
                </a:solidFill>
              </a:rPr>
              <a:t>PCL-R</a:t>
            </a:r>
          </a:p>
          <a:p>
            <a:pPr algn="ctr"/>
            <a:r>
              <a:rPr lang="it-IT" sz="2000" b="1" dirty="0">
                <a:solidFill>
                  <a:srgbClr val="FF0000"/>
                </a:solidFill>
              </a:rPr>
              <a:t>HCR-20 V3</a:t>
            </a:r>
          </a:p>
        </p:txBody>
      </p:sp>
      <p:pic>
        <p:nvPicPr>
          <p:cNvPr id="4" name="Immagine 3" descr="scid-5-ampd-starter-kit-285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1093" y="863694"/>
            <a:ext cx="2304257" cy="37170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690967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E99F6C4F-CD3C-4040-92DC-07A8D11C175D}" type="slidenum">
              <a:rPr lang="it-IT" smtClean="0"/>
              <a:pPr>
                <a:defRPr/>
              </a:pPr>
              <a:t>11</a:t>
            </a:fld>
            <a:endParaRPr lang="it-IT"/>
          </a:p>
        </p:txBody>
      </p:sp>
      <p:pic>
        <p:nvPicPr>
          <p:cNvPr id="4" name="Immagine 3" descr="fnhum-07-00489-g0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33256"/>
          </a:xfrm>
          <a:prstGeom prst="rect">
            <a:avLst/>
          </a:prstGeom>
        </p:spPr>
      </p:pic>
      <p:sp>
        <p:nvSpPr>
          <p:cNvPr id="5" name="CasellaDiTesto 4"/>
          <p:cNvSpPr txBox="1"/>
          <p:nvPr/>
        </p:nvSpPr>
        <p:spPr>
          <a:xfrm>
            <a:off x="1" y="5822798"/>
            <a:ext cx="9144000" cy="923330"/>
          </a:xfrm>
          <a:prstGeom prst="rect">
            <a:avLst/>
          </a:prstGeom>
          <a:noFill/>
        </p:spPr>
        <p:txBody>
          <a:bodyPr wrap="square" rtlCol="0">
            <a:spAutoFit/>
          </a:bodyPr>
          <a:lstStyle/>
          <a:p>
            <a:r>
              <a:rPr lang="it-IT" b="1" dirty="0"/>
              <a:t>Figure 3. </a:t>
            </a:r>
            <a:r>
              <a:rPr lang="it-IT" b="1" dirty="0" err="1"/>
              <a:t>Response</a:t>
            </a:r>
            <a:r>
              <a:rPr lang="it-IT" b="1" dirty="0"/>
              <a:t> in the right </a:t>
            </a:r>
            <a:r>
              <a:rPr lang="it-IT" b="1" dirty="0" err="1">
                <a:solidFill>
                  <a:srgbClr val="0000FF"/>
                </a:solidFill>
              </a:rPr>
              <a:t>ventral</a:t>
            </a:r>
            <a:r>
              <a:rPr lang="it-IT" b="1" dirty="0">
                <a:solidFill>
                  <a:srgbClr val="0000FF"/>
                </a:solidFill>
              </a:rPr>
              <a:t> </a:t>
            </a:r>
            <a:r>
              <a:rPr lang="it-IT" b="1" dirty="0" err="1">
                <a:solidFill>
                  <a:srgbClr val="0000FF"/>
                </a:solidFill>
              </a:rPr>
              <a:t>striatum</a:t>
            </a:r>
            <a:r>
              <a:rPr lang="it-IT" b="1" dirty="0">
                <a:solidFill>
                  <a:srgbClr val="0000FF"/>
                </a:solidFill>
              </a:rPr>
              <a:t> </a:t>
            </a:r>
            <a:r>
              <a:rPr lang="it-IT" b="1" dirty="0"/>
              <a:t>in </a:t>
            </a:r>
            <a:r>
              <a:rPr lang="it-IT" b="1" dirty="0" err="1"/>
              <a:t>participants</a:t>
            </a:r>
            <a:r>
              <a:rPr lang="it-IT" b="1" dirty="0"/>
              <a:t> </a:t>
            </a:r>
            <a:r>
              <a:rPr lang="it-IT" b="1" dirty="0" err="1"/>
              <a:t>scoring</a:t>
            </a:r>
            <a:r>
              <a:rPr lang="it-IT" b="1" dirty="0"/>
              <a:t> high on the PCL-R (≥30) </a:t>
            </a:r>
            <a:r>
              <a:rPr lang="it-IT" b="1" dirty="0" err="1">
                <a:solidFill>
                  <a:srgbClr val="0000FF"/>
                </a:solidFill>
              </a:rPr>
              <a:t>when</a:t>
            </a:r>
            <a:r>
              <a:rPr lang="it-IT" b="1" dirty="0">
                <a:solidFill>
                  <a:srgbClr val="0000FF"/>
                </a:solidFill>
              </a:rPr>
              <a:t> </a:t>
            </a:r>
            <a:r>
              <a:rPr lang="it-IT" b="1" dirty="0" err="1">
                <a:solidFill>
                  <a:srgbClr val="0000FF"/>
                </a:solidFill>
              </a:rPr>
              <a:t>they</a:t>
            </a:r>
            <a:r>
              <a:rPr lang="it-IT" b="1" dirty="0">
                <a:solidFill>
                  <a:srgbClr val="0000FF"/>
                </a:solidFill>
              </a:rPr>
              <a:t> </a:t>
            </a:r>
            <a:r>
              <a:rPr lang="it-IT" b="1" dirty="0" err="1">
                <a:solidFill>
                  <a:srgbClr val="0000FF"/>
                </a:solidFill>
              </a:rPr>
              <a:t>imagined</a:t>
            </a:r>
            <a:r>
              <a:rPr lang="it-IT" b="1" dirty="0">
                <a:solidFill>
                  <a:srgbClr val="0000FF"/>
                </a:solidFill>
              </a:rPr>
              <a:t> </a:t>
            </a:r>
            <a:r>
              <a:rPr lang="it-IT" b="1" dirty="0" err="1">
                <a:solidFill>
                  <a:srgbClr val="0000FF"/>
                </a:solidFill>
              </a:rPr>
              <a:t>another</a:t>
            </a:r>
            <a:r>
              <a:rPr lang="it-IT" b="1" dirty="0">
                <a:solidFill>
                  <a:srgbClr val="0000FF"/>
                </a:solidFill>
              </a:rPr>
              <a:t> </a:t>
            </a:r>
            <a:r>
              <a:rPr lang="it-IT" b="1" dirty="0" err="1">
                <a:solidFill>
                  <a:srgbClr val="0000FF"/>
                </a:solidFill>
              </a:rPr>
              <a:t>person</a:t>
            </a:r>
            <a:r>
              <a:rPr lang="it-IT" b="1" dirty="0">
                <a:solidFill>
                  <a:srgbClr val="0000FF"/>
                </a:solidFill>
              </a:rPr>
              <a:t> in </a:t>
            </a:r>
            <a:r>
              <a:rPr lang="it-IT" b="1" dirty="0" err="1">
                <a:solidFill>
                  <a:srgbClr val="0000FF"/>
                </a:solidFill>
              </a:rPr>
              <a:t>pain</a:t>
            </a:r>
            <a:r>
              <a:rPr lang="it-IT" b="1" dirty="0">
                <a:solidFill>
                  <a:srgbClr val="0000FF"/>
                </a:solidFill>
              </a:rPr>
              <a:t>, and </a:t>
            </a:r>
            <a:r>
              <a:rPr lang="it-IT" b="1" dirty="0" err="1">
                <a:solidFill>
                  <a:srgbClr val="0000FF"/>
                </a:solidFill>
              </a:rPr>
              <a:t>correlation</a:t>
            </a:r>
            <a:r>
              <a:rPr lang="it-IT" b="1" dirty="0">
                <a:solidFill>
                  <a:srgbClr val="0000FF"/>
                </a:solidFill>
              </a:rPr>
              <a:t> with </a:t>
            </a:r>
            <a:r>
              <a:rPr lang="it-IT" b="1" dirty="0" err="1">
                <a:solidFill>
                  <a:srgbClr val="0000FF"/>
                </a:solidFill>
              </a:rPr>
              <a:t>scores</a:t>
            </a:r>
            <a:r>
              <a:rPr lang="it-IT" b="1" dirty="0">
                <a:solidFill>
                  <a:srgbClr val="0000FF"/>
                </a:solidFill>
              </a:rPr>
              <a:t> on </a:t>
            </a:r>
            <a:r>
              <a:rPr lang="it-IT" b="1" dirty="0" err="1">
                <a:solidFill>
                  <a:srgbClr val="0000FF"/>
                </a:solidFill>
              </a:rPr>
              <a:t>Factor</a:t>
            </a:r>
            <a:r>
              <a:rPr lang="it-IT" b="1" dirty="0">
                <a:solidFill>
                  <a:srgbClr val="0000FF"/>
                </a:solidFill>
              </a:rPr>
              <a:t> 1</a:t>
            </a:r>
            <a:r>
              <a:rPr lang="it-IT" dirty="0"/>
              <a:t>.</a:t>
            </a:r>
          </a:p>
        </p:txBody>
      </p:sp>
    </p:spTree>
    <p:extLst>
      <p:ext uri="{BB962C8B-B14F-4D97-AF65-F5344CB8AC3E}">
        <p14:creationId xmlns:p14="http://schemas.microsoft.com/office/powerpoint/2010/main" val="29301740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0" y="0"/>
            <a:ext cx="9144000" cy="6857999"/>
          </a:xfrm>
        </p:spPr>
        <p:txBody>
          <a:bodyPr>
            <a:normAutofit/>
          </a:bodyPr>
          <a:lstStyle/>
          <a:p>
            <a:pPr algn="just"/>
            <a:r>
              <a:rPr lang="it-IT" sz="2000" dirty="0">
                <a:solidFill>
                  <a:schemeClr val="bg1"/>
                </a:solidFill>
              </a:rPr>
              <a:t>)</a:t>
            </a:r>
            <a:br>
              <a:rPr lang="it-IT" sz="2000" dirty="0">
                <a:solidFill>
                  <a:schemeClr val="bg1"/>
                </a:solidFill>
              </a:rPr>
            </a:br>
            <a:r>
              <a:rPr lang="it-IT" sz="2000" dirty="0">
                <a:solidFill>
                  <a:schemeClr val="bg1"/>
                </a:solidFill>
              </a:rPr>
              <a:t/>
            </a:r>
            <a:br>
              <a:rPr lang="it-IT" sz="2000" dirty="0">
                <a:solidFill>
                  <a:schemeClr val="bg1"/>
                </a:solidFill>
              </a:rPr>
            </a:br>
            <a:r>
              <a:rPr lang="it-IT" sz="2400" dirty="0">
                <a:solidFill>
                  <a:schemeClr val="bg1"/>
                </a:solidFill>
              </a:rPr>
              <a:t/>
            </a:r>
            <a:br>
              <a:rPr lang="it-IT" sz="2400" dirty="0">
                <a:solidFill>
                  <a:schemeClr val="bg1"/>
                </a:solidFill>
              </a:rPr>
            </a:br>
            <a:r>
              <a:rPr lang="it-IT" sz="2400" dirty="0">
                <a:solidFill>
                  <a:schemeClr val="bg1"/>
                </a:solidFill>
              </a:rPr>
              <a:t/>
            </a:r>
            <a:br>
              <a:rPr lang="it-IT" sz="2400" dirty="0">
                <a:solidFill>
                  <a:schemeClr val="bg1"/>
                </a:solidFill>
              </a:rPr>
            </a:br>
            <a:r>
              <a:rPr lang="it-IT" sz="2400" dirty="0">
                <a:solidFill>
                  <a:schemeClr val="bg1"/>
                </a:solidFill>
              </a:rPr>
              <a:t/>
            </a:r>
            <a:br>
              <a:rPr lang="it-IT" sz="2400" dirty="0">
                <a:solidFill>
                  <a:schemeClr val="bg1"/>
                </a:solidFill>
              </a:rPr>
            </a:br>
            <a:r>
              <a:rPr lang="it-IT" sz="2400" dirty="0">
                <a:solidFill>
                  <a:schemeClr val="bg1"/>
                </a:solidFill>
              </a:rPr>
              <a:t/>
            </a:r>
            <a:br>
              <a:rPr lang="it-IT" sz="2400" dirty="0">
                <a:solidFill>
                  <a:schemeClr val="bg1"/>
                </a:solidFill>
              </a:rPr>
            </a:br>
            <a:r>
              <a:rPr lang="it-IT" sz="2000" dirty="0">
                <a:solidFill>
                  <a:schemeClr val="bg1"/>
                </a:solidFill>
              </a:rPr>
              <a:t>Nell'ambito della teoria social-cognitiva Bandura introduce la concezione di meccanismi di </a:t>
            </a:r>
            <a:r>
              <a:rPr lang="it-IT" sz="2400" i="1" dirty="0">
                <a:solidFill>
                  <a:srgbClr val="FF0000"/>
                </a:solidFill>
              </a:rPr>
              <a:t>Moral </a:t>
            </a:r>
            <a:r>
              <a:rPr lang="it-IT" sz="2400" i="1" dirty="0" err="1">
                <a:solidFill>
                  <a:srgbClr val="FF0000"/>
                </a:solidFill>
              </a:rPr>
              <a:t>Disengagement</a:t>
            </a:r>
            <a:r>
              <a:rPr lang="it-IT" sz="2000" dirty="0">
                <a:solidFill>
                  <a:schemeClr val="bg1"/>
                </a:solidFill>
              </a:rPr>
              <a:t> la cui funzione è di </a:t>
            </a:r>
            <a:r>
              <a:rPr lang="it-IT" sz="2000" i="1" dirty="0">
                <a:solidFill>
                  <a:schemeClr val="bg1"/>
                </a:solidFill>
              </a:rPr>
              <a:t>disimpegnare temporaneamente, oppure stabilmente, la condotta dei principi morali</a:t>
            </a:r>
            <a:r>
              <a:rPr lang="it-IT" sz="2000" dirty="0">
                <a:solidFill>
                  <a:schemeClr val="bg1"/>
                </a:solidFill>
              </a:rPr>
              <a:t>. Questi meccanismi vengono attuati in concomitanza di una situazione in cui ci siano notevoli vantaggi per una persona, ma le azioni stesse che porterebbero al raggiungimento di tali obiettivi proficui vengono ritenute degne di biasimo per il soggetto. Difatti la condotta trasgressiva, secondo quanto teorizzato da Bandura, è regolata da due principali tipi di sanzioni</a:t>
            </a:r>
            <a:r>
              <a:rPr lang="it-IT" sz="2000" i="1" dirty="0">
                <a:solidFill>
                  <a:schemeClr val="bg1"/>
                </a:solidFill>
              </a:rPr>
              <a:t>: </a:t>
            </a:r>
            <a:r>
              <a:rPr lang="it-IT" sz="2000" i="1" dirty="0">
                <a:solidFill>
                  <a:srgbClr val="FF0000"/>
                </a:solidFill>
              </a:rPr>
              <a:t>le sanzioni sociali </a:t>
            </a:r>
            <a:r>
              <a:rPr lang="it-IT" sz="2000" dirty="0">
                <a:solidFill>
                  <a:schemeClr val="bg1"/>
                </a:solidFill>
              </a:rPr>
              <a:t>per le quali chi opera un'azione "socialmente deplorevole" viene esposto a una punizione o a una censura dalla società, e le </a:t>
            </a:r>
            <a:r>
              <a:rPr lang="it-IT" sz="2000" i="1" dirty="0">
                <a:solidFill>
                  <a:srgbClr val="FF0000"/>
                </a:solidFill>
              </a:rPr>
              <a:t>sanzioni </a:t>
            </a:r>
            <a:r>
              <a:rPr lang="it-IT" sz="2000" i="1" dirty="0" err="1">
                <a:solidFill>
                  <a:srgbClr val="FF0000"/>
                </a:solidFill>
              </a:rPr>
              <a:t>internalizzate</a:t>
            </a:r>
            <a:r>
              <a:rPr lang="it-IT" sz="2000" i="1" dirty="0">
                <a:solidFill>
                  <a:srgbClr val="FF0000"/>
                </a:solidFill>
              </a:rPr>
              <a:t> </a:t>
            </a:r>
            <a:r>
              <a:rPr lang="it-IT" sz="2000" dirty="0">
                <a:solidFill>
                  <a:schemeClr val="bg1"/>
                </a:solidFill>
              </a:rPr>
              <a:t>che operano in modo anticipatorio rispetto al comportamento. Queste ultime rispondono a valori morali appresi e integrati nella persona, regolano il comportamento, e la espongono a sentimenti di autocondanna e di riprovazione per il proprio comportamento.</a:t>
            </a:r>
          </a:p>
        </p:txBody>
      </p:sp>
      <p:pic>
        <p:nvPicPr>
          <p:cNvPr id="4" name="Immagin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869" y="188640"/>
            <a:ext cx="1728191" cy="20787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magine 7" descr="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1350204"/>
            <a:ext cx="1728192" cy="2513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magine 10" descr="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918" y="435949"/>
            <a:ext cx="4392488" cy="15841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59675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89302" y="1371278"/>
            <a:ext cx="6514946" cy="5370089"/>
          </a:xfrm>
          <a:ln>
            <a:solidFill>
              <a:schemeClr val="accent1"/>
            </a:solidFill>
          </a:ln>
          <a:extLst/>
        </p:spPr>
        <p:txBody>
          <a:bodyPr>
            <a:normAutofit fontScale="90000"/>
          </a:bodyPr>
          <a:lstStyle/>
          <a:p>
            <a:pPr algn="l" eaLnBrk="1" fontAlgn="auto" hangingPunct="1">
              <a:spcAft>
                <a:spcPts val="0"/>
              </a:spcAft>
              <a:defRPr/>
            </a:pPr>
            <a:r>
              <a:rPr lang="it-IT" sz="2400" dirty="0">
                <a:solidFill>
                  <a:schemeClr val="tx1"/>
                </a:solidFill>
              </a:rPr>
              <a:t>“L’attaccamento ansioso collerico ha lo scopo di conservare il massimo di accessibilità della figura di attaccamento; la collera è tanto un rimprovero per quello che è accaduto quanto un deterrente per evitare che l’accaduto si ripeta. </a:t>
            </a:r>
            <a:br>
              <a:rPr lang="it-IT" sz="2400" dirty="0">
                <a:solidFill>
                  <a:schemeClr val="tx1"/>
                </a:solidFill>
              </a:rPr>
            </a:br>
            <a:r>
              <a:rPr lang="it-IT" sz="2400" dirty="0">
                <a:solidFill>
                  <a:schemeClr val="tx1"/>
                </a:solidFill>
              </a:rPr>
              <a:t>Così succede che amore, angoscia e collera - talora l’odio - vengano suscitati da una stessa persona.</a:t>
            </a:r>
            <a:br>
              <a:rPr lang="it-IT" sz="2400" dirty="0">
                <a:solidFill>
                  <a:schemeClr val="tx1"/>
                </a:solidFill>
              </a:rPr>
            </a:br>
            <a:r>
              <a:rPr lang="it-IT" sz="2400" dirty="0">
                <a:solidFill>
                  <a:schemeClr val="tx1"/>
                </a:solidFill>
              </a:rPr>
              <a:t>Ne conseguono inevitabilmente dolorosi conflitti.”</a:t>
            </a:r>
            <a:br>
              <a:rPr lang="it-IT" sz="2400" dirty="0">
                <a:solidFill>
                  <a:schemeClr val="tx1"/>
                </a:solidFill>
              </a:rPr>
            </a:br>
            <a:r>
              <a:rPr lang="it-IT" sz="2400" dirty="0">
                <a:solidFill>
                  <a:schemeClr val="tx1"/>
                </a:solidFill>
              </a:rPr>
              <a:t/>
            </a:r>
            <a:br>
              <a:rPr lang="it-IT" sz="2400" dirty="0">
                <a:solidFill>
                  <a:schemeClr val="tx1"/>
                </a:solidFill>
              </a:rPr>
            </a:br>
            <a:r>
              <a:rPr lang="it-IT" sz="2400" dirty="0" err="1">
                <a:solidFill>
                  <a:schemeClr val="tx1"/>
                </a:solidFill>
              </a:rPr>
              <a:t>Bowlby</a:t>
            </a:r>
            <a:r>
              <a:rPr lang="it-IT" sz="2400" dirty="0">
                <a:solidFill>
                  <a:schemeClr val="tx1"/>
                </a:solidFill>
              </a:rPr>
              <a:t> </a:t>
            </a:r>
            <a:r>
              <a:rPr lang="it-IT" sz="2400" dirty="0" err="1">
                <a:solidFill>
                  <a:schemeClr val="tx1"/>
                </a:solidFill>
              </a:rPr>
              <a:t>J</a:t>
            </a:r>
            <a:r>
              <a:rPr lang="it-IT" sz="2400" dirty="0">
                <a:solidFill>
                  <a:schemeClr val="tx1"/>
                </a:solidFill>
              </a:rPr>
              <a:t> (1973), </a:t>
            </a:r>
            <a:r>
              <a:rPr lang="it-IT" sz="2400" i="1" dirty="0">
                <a:solidFill>
                  <a:schemeClr val="tx1"/>
                </a:solidFill>
              </a:rPr>
              <a:t>Collera, angoscia e attaccamento. In: Attaccamento e perdita, 2 vol. La separazione dalla madre</a:t>
            </a:r>
            <a:r>
              <a:rPr lang="it-IT" sz="2400" dirty="0">
                <a:solidFill>
                  <a:schemeClr val="tx1"/>
                </a:solidFill>
              </a:rPr>
              <a:t>. Torino: </a:t>
            </a:r>
            <a:r>
              <a:rPr lang="it-IT" sz="2400" dirty="0" err="1">
                <a:solidFill>
                  <a:schemeClr val="tx1"/>
                </a:solidFill>
              </a:rPr>
              <a:t>Boringhieri</a:t>
            </a:r>
            <a:r>
              <a:rPr lang="it-IT" sz="2400" dirty="0">
                <a:solidFill>
                  <a:schemeClr val="tx1"/>
                </a:solidFill>
              </a:rPr>
              <a:t> 1975</a:t>
            </a:r>
          </a:p>
        </p:txBody>
      </p:sp>
      <p:sp>
        <p:nvSpPr>
          <p:cNvPr id="304130" name="Sottotitolo 2"/>
          <p:cNvSpPr>
            <a:spLocks noGrp="1"/>
          </p:cNvSpPr>
          <p:nvPr>
            <p:ph type="subTitle" idx="1"/>
          </p:nvPr>
        </p:nvSpPr>
        <p:spPr>
          <a:xfrm>
            <a:off x="0" y="4429125"/>
            <a:ext cx="8858250" cy="45719"/>
          </a:xfrm>
        </p:spPr>
        <p:txBody>
          <a:bodyPr>
            <a:normAutofit fontScale="25000" lnSpcReduction="20000"/>
          </a:bodyPr>
          <a:lstStyle/>
          <a:p>
            <a:pPr marR="0" eaLnBrk="1" hangingPunct="1">
              <a:lnSpc>
                <a:spcPct val="150000"/>
              </a:lnSpc>
            </a:pPr>
            <a:endParaRPr lang="en-US" sz="1600" dirty="0">
              <a:latin typeface="Century Schoolbook" charset="0"/>
            </a:endParaRPr>
          </a:p>
        </p:txBody>
      </p:sp>
      <p:sp>
        <p:nvSpPr>
          <p:cNvPr id="3" name="CasellaDiTesto 2"/>
          <p:cNvSpPr txBox="1"/>
          <p:nvPr/>
        </p:nvSpPr>
        <p:spPr>
          <a:xfrm>
            <a:off x="1873061" y="5272178"/>
            <a:ext cx="184666" cy="369332"/>
          </a:xfrm>
          <a:prstGeom prst="rect">
            <a:avLst/>
          </a:prstGeom>
          <a:noFill/>
        </p:spPr>
        <p:txBody>
          <a:bodyPr wrap="none" rtlCol="0">
            <a:spAutoFit/>
          </a:bodyPr>
          <a:lstStyle/>
          <a:p>
            <a:endParaRPr lang="it-IT" dirty="0"/>
          </a:p>
        </p:txBody>
      </p:sp>
      <p:sp>
        <p:nvSpPr>
          <p:cNvPr id="5" name="CasellaDiTesto 4"/>
          <p:cNvSpPr txBox="1"/>
          <p:nvPr/>
        </p:nvSpPr>
        <p:spPr>
          <a:xfrm>
            <a:off x="539552" y="17062"/>
            <a:ext cx="6336704" cy="1354217"/>
          </a:xfrm>
          <a:prstGeom prst="rect">
            <a:avLst/>
          </a:prstGeom>
          <a:noFill/>
        </p:spPr>
        <p:txBody>
          <a:bodyPr wrap="square" rtlCol="0">
            <a:spAutoFit/>
          </a:bodyPr>
          <a:lstStyle/>
          <a:p>
            <a:r>
              <a:rPr lang="it-IT"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a:cs typeface="Comic Sans MS"/>
              </a:rPr>
              <a:t>Ansia di separazione e violenza nell’attaccamento di coppia: </a:t>
            </a:r>
            <a:r>
              <a:rPr lang="it-IT"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a:cs typeface="Comic Sans MS"/>
              </a:rPr>
              <a:t/>
            </a:r>
            <a:br>
              <a:rPr lang="it-IT"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a:cs typeface="Comic Sans MS"/>
              </a:rPr>
            </a:br>
            <a:endParaRPr lang="it-IT"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a:cs typeface="Comic Sans MS"/>
            </a:endParaRPr>
          </a:p>
        </p:txBody>
      </p:sp>
      <p:pic>
        <p:nvPicPr>
          <p:cNvPr id="7" name="Immagine 6" descr="11111111111.jpg">
            <a:extLst>
              <a:ext uri="{FF2B5EF4-FFF2-40B4-BE49-F238E27FC236}">
                <a16:creationId xmlns:a16="http://schemas.microsoft.com/office/drawing/2014/main" id="{EB0C9772-D864-9549-8F01-5765686855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3550" y="1753603"/>
            <a:ext cx="1833582" cy="4320480"/>
          </a:xfrm>
          <a:prstGeom prst="rect">
            <a:avLst/>
          </a:prstGeom>
        </p:spPr>
      </p:pic>
    </p:spTree>
    <p:extLst>
      <p:ext uri="{BB962C8B-B14F-4D97-AF65-F5344CB8AC3E}">
        <p14:creationId xmlns:p14="http://schemas.microsoft.com/office/powerpoint/2010/main" val="39734777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929896"/>
          </a:xfrm>
          <a:solidFill>
            <a:schemeClr val="accent6">
              <a:lumMod val="40000"/>
              <a:lumOff val="60000"/>
            </a:schemeClr>
          </a:solidFill>
        </p:spPr>
        <p:txBody>
          <a:bodyPr>
            <a:normAutofit fontScale="90000"/>
          </a:bodyPr>
          <a:lstStyle/>
          <a:p>
            <a:pPr marL="0" indent="0" algn="ctr">
              <a:buNone/>
            </a:pPr>
            <a:r>
              <a:rPr lang="it-IT" sz="2000" dirty="0">
                <a:solidFill>
                  <a:srgbClr val="000000"/>
                </a:solidFill>
                <a:effectLst/>
                <a:latin typeface="Comic Sans MS"/>
                <a:cs typeface="Comic Sans MS"/>
              </a:rPr>
              <a:t>SUBJECTIVE EXPERIENCES OF </a:t>
            </a:r>
            <a:br>
              <a:rPr lang="it-IT" sz="2000" dirty="0">
                <a:solidFill>
                  <a:srgbClr val="000000"/>
                </a:solidFill>
                <a:effectLst/>
                <a:latin typeface="Comic Sans MS"/>
                <a:cs typeface="Comic Sans MS"/>
              </a:rPr>
            </a:br>
            <a:r>
              <a:rPr lang="it-IT" sz="2000" dirty="0">
                <a:solidFill>
                  <a:srgbClr val="660066"/>
                </a:solidFill>
                <a:effectLst/>
                <a:latin typeface="Comic Sans MS"/>
                <a:cs typeface="Comic Sans MS"/>
              </a:rPr>
              <a:t>NEEDS </a:t>
            </a:r>
            <a:r>
              <a:rPr lang="mr-IN" sz="2000" dirty="0">
                <a:solidFill>
                  <a:srgbClr val="660066"/>
                </a:solidFill>
                <a:effectLst/>
                <a:latin typeface="Comic Sans MS"/>
                <a:cs typeface="Comic Sans MS"/>
              </a:rPr>
              <a:t>–</a:t>
            </a:r>
            <a:r>
              <a:rPr lang="it-IT" sz="2000" dirty="0">
                <a:solidFill>
                  <a:srgbClr val="660066"/>
                </a:solidFill>
                <a:effectLst/>
                <a:latin typeface="Comic Sans MS"/>
                <a:cs typeface="Comic Sans MS"/>
              </a:rPr>
              <a:t> EMOTIONS </a:t>
            </a:r>
            <a:r>
              <a:rPr lang="mr-IN" sz="2000" dirty="0">
                <a:solidFill>
                  <a:srgbClr val="660066"/>
                </a:solidFill>
                <a:effectLst/>
                <a:latin typeface="Comic Sans MS"/>
                <a:cs typeface="Comic Sans MS"/>
              </a:rPr>
              <a:t>–</a:t>
            </a:r>
            <a:r>
              <a:rPr lang="it-IT" sz="2000" dirty="0">
                <a:solidFill>
                  <a:srgbClr val="660066"/>
                </a:solidFill>
                <a:effectLst/>
                <a:latin typeface="Comic Sans MS"/>
                <a:cs typeface="Comic Sans MS"/>
              </a:rPr>
              <a:t> SENSATIONS </a:t>
            </a:r>
            <a:r>
              <a:rPr lang="mr-IN" sz="2000" dirty="0">
                <a:solidFill>
                  <a:srgbClr val="660066"/>
                </a:solidFill>
                <a:effectLst/>
                <a:latin typeface="Comic Sans MS"/>
                <a:cs typeface="Comic Sans MS"/>
              </a:rPr>
              <a:t>–</a:t>
            </a:r>
            <a:r>
              <a:rPr lang="it-IT" sz="2000" dirty="0">
                <a:solidFill>
                  <a:srgbClr val="660066"/>
                </a:solidFill>
                <a:effectLst/>
                <a:latin typeface="Comic Sans MS"/>
                <a:cs typeface="Comic Sans MS"/>
              </a:rPr>
              <a:t> FEELINGS</a:t>
            </a:r>
            <a:br>
              <a:rPr lang="it-IT" sz="2000" dirty="0">
                <a:solidFill>
                  <a:srgbClr val="660066"/>
                </a:solidFill>
                <a:effectLst/>
                <a:latin typeface="Comic Sans MS"/>
                <a:cs typeface="Comic Sans MS"/>
              </a:rPr>
            </a:br>
            <a:r>
              <a:rPr lang="it-IT" sz="2000" dirty="0">
                <a:solidFill>
                  <a:srgbClr val="000000"/>
                </a:solidFill>
                <a:effectLst/>
                <a:latin typeface="Comic Sans MS"/>
                <a:cs typeface="Comic Sans MS"/>
              </a:rPr>
              <a:t>IN THE PRYMARY TRIANGLE OR IN THE ATTACHMENT SYSTEM</a:t>
            </a:r>
            <a:endParaRPr lang="it-IT" sz="2000" dirty="0">
              <a:solidFill>
                <a:srgbClr val="000000"/>
              </a:solidFill>
              <a:effectLst/>
            </a:endParaRPr>
          </a:p>
        </p:txBody>
      </p:sp>
      <p:sp>
        <p:nvSpPr>
          <p:cNvPr id="3" name="CasellaDiTesto 2"/>
          <p:cNvSpPr txBox="1"/>
          <p:nvPr/>
        </p:nvSpPr>
        <p:spPr>
          <a:xfrm>
            <a:off x="0" y="929896"/>
            <a:ext cx="9241426" cy="5878534"/>
          </a:xfrm>
          <a:prstGeom prst="rect">
            <a:avLst/>
          </a:prstGeom>
          <a:noFill/>
        </p:spPr>
        <p:txBody>
          <a:bodyPr wrap="square" rtlCol="0">
            <a:spAutoFit/>
          </a:bodyPr>
          <a:lstStyle/>
          <a:p>
            <a:r>
              <a:rPr lang="it-IT" b="1" dirty="0">
                <a:solidFill>
                  <a:srgbClr val="660066"/>
                </a:solidFill>
                <a:latin typeface="Comic Sans MS"/>
                <a:cs typeface="Comic Sans MS"/>
              </a:rPr>
              <a:t>- CONFORT NEEDS</a:t>
            </a:r>
          </a:p>
          <a:p>
            <a:endParaRPr lang="it-IT" b="1" dirty="0">
              <a:solidFill>
                <a:srgbClr val="660066"/>
              </a:solidFill>
              <a:latin typeface="Comic Sans MS"/>
              <a:cs typeface="Comic Sans MS"/>
            </a:endParaRPr>
          </a:p>
          <a:p>
            <a:r>
              <a:rPr lang="it-IT" b="1" dirty="0">
                <a:solidFill>
                  <a:srgbClr val="660066"/>
                </a:solidFill>
                <a:latin typeface="Comic Sans MS"/>
                <a:cs typeface="Comic Sans MS"/>
              </a:rPr>
              <a:t>- CONSOLATION NEEDS</a:t>
            </a:r>
          </a:p>
          <a:p>
            <a:endParaRPr lang="it-IT" b="1" dirty="0">
              <a:solidFill>
                <a:srgbClr val="903E00"/>
              </a:solidFill>
              <a:latin typeface="Comic Sans MS"/>
              <a:cs typeface="Comic Sans MS"/>
            </a:endParaRPr>
          </a:p>
          <a:p>
            <a:r>
              <a:rPr lang="it-IT" b="1" dirty="0">
                <a:solidFill>
                  <a:srgbClr val="903E00"/>
                </a:solidFill>
                <a:latin typeface="Comic Sans MS"/>
                <a:cs typeface="Comic Sans MS"/>
              </a:rPr>
              <a:t>- </a:t>
            </a:r>
            <a:r>
              <a:rPr lang="it-IT" b="1" dirty="0">
                <a:solidFill>
                  <a:srgbClr val="660066"/>
                </a:solidFill>
                <a:latin typeface="Comic Sans MS"/>
                <a:cs typeface="Comic Sans MS"/>
              </a:rPr>
              <a:t>EXPLORATION NEEDS</a:t>
            </a:r>
          </a:p>
          <a:p>
            <a:endParaRPr lang="it-IT" b="1" dirty="0">
              <a:solidFill>
                <a:srgbClr val="903E00"/>
              </a:solidFill>
              <a:latin typeface="Comic Sans MS"/>
              <a:cs typeface="Comic Sans MS"/>
            </a:endParaRPr>
          </a:p>
          <a:p>
            <a:r>
              <a:rPr lang="it-IT" b="1" dirty="0">
                <a:solidFill>
                  <a:srgbClr val="903E00"/>
                </a:solidFill>
                <a:latin typeface="Comic Sans MS"/>
                <a:cs typeface="Comic Sans MS"/>
              </a:rPr>
              <a:t>- </a:t>
            </a:r>
            <a:r>
              <a:rPr lang="it-IT" b="1" dirty="0">
                <a:solidFill>
                  <a:srgbClr val="660066"/>
                </a:solidFill>
                <a:latin typeface="Comic Sans MS"/>
                <a:cs typeface="Comic Sans MS"/>
              </a:rPr>
              <a:t>ANTAGONISM NEEDS </a:t>
            </a:r>
          </a:p>
          <a:p>
            <a:r>
              <a:rPr lang="it-IT" sz="1600" dirty="0">
                <a:latin typeface="Comic Sans MS"/>
                <a:cs typeface="Comic Sans MS"/>
              </a:rPr>
              <a:t>(</a:t>
            </a:r>
            <a:r>
              <a:rPr lang="it-IT" sz="1600" dirty="0" err="1">
                <a:latin typeface="Comic Sans MS"/>
                <a:cs typeface="Comic Sans MS"/>
              </a:rPr>
              <a:t>integration</a:t>
            </a:r>
            <a:r>
              <a:rPr lang="it-IT" sz="1600" dirty="0">
                <a:latin typeface="Comic Sans MS"/>
                <a:cs typeface="Comic Sans MS"/>
              </a:rPr>
              <a:t> of primitive </a:t>
            </a:r>
            <a:r>
              <a:rPr lang="it-IT" sz="1600" dirty="0" err="1">
                <a:latin typeface="Comic Sans MS"/>
                <a:cs typeface="Comic Sans MS"/>
              </a:rPr>
              <a:t>aggression</a:t>
            </a:r>
            <a:r>
              <a:rPr lang="it-IT" sz="1600" dirty="0">
                <a:latin typeface="Comic Sans MS"/>
                <a:cs typeface="Comic Sans MS"/>
              </a:rPr>
              <a:t>;</a:t>
            </a:r>
          </a:p>
          <a:p>
            <a:r>
              <a:rPr lang="it-IT" sz="1600" dirty="0" err="1">
                <a:latin typeface="Comic Sans MS"/>
                <a:cs typeface="Comic Sans MS"/>
              </a:rPr>
              <a:t>rivalry</a:t>
            </a:r>
            <a:r>
              <a:rPr lang="it-IT" sz="1600" dirty="0">
                <a:latin typeface="Comic Sans MS"/>
                <a:cs typeface="Comic Sans MS"/>
              </a:rPr>
              <a:t>; social </a:t>
            </a:r>
            <a:r>
              <a:rPr lang="it-IT" sz="1600" dirty="0" err="1">
                <a:latin typeface="Comic Sans MS"/>
                <a:cs typeface="Comic Sans MS"/>
              </a:rPr>
              <a:t>competition</a:t>
            </a:r>
            <a:r>
              <a:rPr lang="it-IT" sz="1600" dirty="0">
                <a:latin typeface="Comic Sans MS"/>
                <a:cs typeface="Comic Sans MS"/>
              </a:rPr>
              <a:t>; self- </a:t>
            </a:r>
          </a:p>
          <a:p>
            <a:r>
              <a:rPr lang="it-IT" sz="1600" dirty="0" err="1">
                <a:latin typeface="Comic Sans MS"/>
                <a:cs typeface="Comic Sans MS"/>
              </a:rPr>
              <a:t>assertiveness</a:t>
            </a:r>
            <a:r>
              <a:rPr lang="it-IT" sz="1600" dirty="0">
                <a:latin typeface="Comic Sans MS"/>
                <a:cs typeface="Comic Sans MS"/>
              </a:rPr>
              <a:t> to </a:t>
            </a:r>
            <a:r>
              <a:rPr lang="it-IT" sz="1600" dirty="0" err="1">
                <a:latin typeface="Comic Sans MS"/>
                <a:cs typeface="Comic Sans MS"/>
              </a:rPr>
              <a:t>act</a:t>
            </a:r>
            <a:r>
              <a:rPr lang="it-IT" sz="1600" dirty="0">
                <a:latin typeface="Comic Sans MS"/>
                <a:cs typeface="Comic Sans MS"/>
              </a:rPr>
              <a:t> and </a:t>
            </a:r>
            <a:r>
              <a:rPr lang="it-IT" sz="1600" dirty="0" err="1">
                <a:latin typeface="Comic Sans MS"/>
                <a:cs typeface="Comic Sans MS"/>
              </a:rPr>
              <a:t>defend</a:t>
            </a:r>
            <a:r>
              <a:rPr lang="it-IT" sz="1600" dirty="0">
                <a:latin typeface="Comic Sans MS"/>
                <a:cs typeface="Comic Sans MS"/>
              </a:rPr>
              <a:t> </a:t>
            </a:r>
          </a:p>
          <a:p>
            <a:r>
              <a:rPr lang="it-IT" sz="1600" dirty="0" err="1">
                <a:latin typeface="Comic Sans MS"/>
                <a:cs typeface="Comic Sans MS"/>
              </a:rPr>
              <a:t>itself</a:t>
            </a:r>
            <a:r>
              <a:rPr lang="it-IT" sz="1600" dirty="0">
                <a:latin typeface="Comic Sans MS"/>
                <a:cs typeface="Comic Sans MS"/>
              </a:rPr>
              <a:t> in the </a:t>
            </a:r>
            <a:r>
              <a:rPr lang="it-IT" sz="1600" dirty="0" err="1">
                <a:latin typeface="Comic Sans MS"/>
                <a:cs typeface="Comic Sans MS"/>
              </a:rPr>
              <a:t>conflicts</a:t>
            </a:r>
            <a:r>
              <a:rPr lang="it-IT" sz="1600" dirty="0">
                <a:latin typeface="Comic Sans MS"/>
                <a:cs typeface="Comic Sans MS"/>
              </a:rPr>
              <a:t>, to </a:t>
            </a:r>
            <a:r>
              <a:rPr lang="it-IT" sz="1600" dirty="0" err="1">
                <a:latin typeface="Comic Sans MS"/>
                <a:cs typeface="Comic Sans MS"/>
              </a:rPr>
              <a:t>challenge</a:t>
            </a:r>
            <a:r>
              <a:rPr lang="it-IT" sz="1600" dirty="0">
                <a:latin typeface="Comic Sans MS"/>
                <a:cs typeface="Comic Sans MS"/>
              </a:rPr>
              <a:t>)</a:t>
            </a:r>
          </a:p>
          <a:p>
            <a:endParaRPr lang="it-IT" dirty="0">
              <a:solidFill>
                <a:srgbClr val="3366FF"/>
              </a:solidFill>
              <a:latin typeface="Comic Sans MS"/>
              <a:cs typeface="Comic Sans MS"/>
            </a:endParaRPr>
          </a:p>
          <a:p>
            <a:r>
              <a:rPr lang="it-IT" b="1" dirty="0">
                <a:solidFill>
                  <a:srgbClr val="903E00"/>
                </a:solidFill>
                <a:latin typeface="Comic Sans MS"/>
                <a:cs typeface="Comic Sans MS"/>
              </a:rPr>
              <a:t>- </a:t>
            </a:r>
            <a:r>
              <a:rPr lang="it-IT" b="1" dirty="0">
                <a:solidFill>
                  <a:srgbClr val="660066"/>
                </a:solidFill>
                <a:latin typeface="Comic Sans MS"/>
                <a:cs typeface="Comic Sans MS"/>
              </a:rPr>
              <a:t>SEDUCTION NEEDS </a:t>
            </a:r>
          </a:p>
          <a:p>
            <a:r>
              <a:rPr lang="it-IT" dirty="0">
                <a:solidFill>
                  <a:srgbClr val="000000"/>
                </a:solidFill>
                <a:latin typeface="Comic Sans MS"/>
                <a:cs typeface="Comic Sans MS"/>
              </a:rPr>
              <a:t>(</a:t>
            </a:r>
            <a:r>
              <a:rPr lang="it-IT" sz="1600" dirty="0">
                <a:solidFill>
                  <a:srgbClr val="000000"/>
                </a:solidFill>
                <a:latin typeface="Comic Sans MS"/>
                <a:cs typeface="Comic Sans MS"/>
              </a:rPr>
              <a:t>positive feedback of self </a:t>
            </a:r>
            <a:r>
              <a:rPr lang="it-IT" sz="1600" dirty="0" err="1">
                <a:solidFill>
                  <a:srgbClr val="000000"/>
                </a:solidFill>
                <a:latin typeface="Comic Sans MS"/>
                <a:cs typeface="Comic Sans MS"/>
              </a:rPr>
              <a:t>recognition</a:t>
            </a:r>
            <a:endParaRPr lang="it-IT" sz="1600" dirty="0">
              <a:solidFill>
                <a:srgbClr val="000000"/>
              </a:solidFill>
              <a:latin typeface="Comic Sans MS"/>
              <a:cs typeface="Comic Sans MS"/>
            </a:endParaRPr>
          </a:p>
          <a:p>
            <a:r>
              <a:rPr lang="it-IT" sz="1600" dirty="0">
                <a:solidFill>
                  <a:srgbClr val="000000"/>
                </a:solidFill>
                <a:latin typeface="Comic Sans MS"/>
                <a:cs typeface="Comic Sans MS"/>
              </a:rPr>
              <a:t>in the </a:t>
            </a:r>
            <a:r>
              <a:rPr lang="it-IT" sz="1600" dirty="0" err="1">
                <a:solidFill>
                  <a:srgbClr val="000000"/>
                </a:solidFill>
                <a:latin typeface="Comic Sans MS"/>
                <a:cs typeface="Comic Sans MS"/>
              </a:rPr>
              <a:t>primary</a:t>
            </a:r>
            <a:r>
              <a:rPr lang="it-IT" sz="1600" dirty="0">
                <a:solidFill>
                  <a:srgbClr val="000000"/>
                </a:solidFill>
                <a:latin typeface="Comic Sans MS"/>
                <a:cs typeface="Comic Sans MS"/>
              </a:rPr>
              <a:t> </a:t>
            </a:r>
            <a:r>
              <a:rPr lang="it-IT" sz="1600" dirty="0" err="1">
                <a:solidFill>
                  <a:srgbClr val="000000"/>
                </a:solidFill>
                <a:latin typeface="Comic Sans MS"/>
                <a:cs typeface="Comic Sans MS"/>
              </a:rPr>
              <a:t>relationship</a:t>
            </a:r>
            <a:r>
              <a:rPr lang="it-IT" sz="1600" dirty="0">
                <a:solidFill>
                  <a:srgbClr val="000000"/>
                </a:solidFill>
                <a:latin typeface="Comic Sans MS"/>
                <a:cs typeface="Comic Sans MS"/>
              </a:rPr>
              <a:t>; </a:t>
            </a:r>
          </a:p>
          <a:p>
            <a:r>
              <a:rPr lang="it-IT" sz="1600" dirty="0" err="1">
                <a:solidFill>
                  <a:srgbClr val="000000"/>
                </a:solidFill>
                <a:latin typeface="Comic Sans MS"/>
                <a:cs typeface="Comic Sans MS"/>
              </a:rPr>
              <a:t>mastering</a:t>
            </a:r>
            <a:r>
              <a:rPr lang="it-IT" sz="1600" dirty="0">
                <a:solidFill>
                  <a:srgbClr val="000000"/>
                </a:solidFill>
                <a:latin typeface="Comic Sans MS"/>
                <a:cs typeface="Comic Sans MS"/>
              </a:rPr>
              <a:t> and </a:t>
            </a:r>
            <a:r>
              <a:rPr lang="it-IT" sz="1600" dirty="0" err="1">
                <a:solidFill>
                  <a:srgbClr val="000000"/>
                </a:solidFill>
                <a:latin typeface="Comic Sans MS"/>
                <a:cs typeface="Comic Sans MS"/>
              </a:rPr>
              <a:t>pleasure</a:t>
            </a:r>
            <a:r>
              <a:rPr lang="it-IT" sz="1600" dirty="0">
                <a:solidFill>
                  <a:srgbClr val="000000"/>
                </a:solidFill>
                <a:latin typeface="Comic Sans MS"/>
                <a:cs typeface="Comic Sans MS"/>
              </a:rPr>
              <a:t> in social </a:t>
            </a:r>
            <a:r>
              <a:rPr lang="it-IT" sz="1600" dirty="0" err="1">
                <a:solidFill>
                  <a:srgbClr val="000000"/>
                </a:solidFill>
                <a:latin typeface="Comic Sans MS"/>
                <a:cs typeface="Comic Sans MS"/>
              </a:rPr>
              <a:t>intimacy</a:t>
            </a:r>
            <a:r>
              <a:rPr lang="it-IT" sz="1600" dirty="0">
                <a:solidFill>
                  <a:srgbClr val="000000"/>
                </a:solidFill>
                <a:latin typeface="Comic Sans MS"/>
                <a:cs typeface="Comic Sans MS"/>
              </a:rPr>
              <a:t>;</a:t>
            </a:r>
          </a:p>
          <a:p>
            <a:r>
              <a:rPr lang="it-IT" sz="1600" dirty="0" err="1">
                <a:solidFill>
                  <a:srgbClr val="000000"/>
                </a:solidFill>
                <a:latin typeface="Comic Sans MS"/>
                <a:cs typeface="Comic Sans MS"/>
              </a:rPr>
              <a:t>regulation</a:t>
            </a:r>
            <a:r>
              <a:rPr lang="it-IT" sz="1600" dirty="0">
                <a:solidFill>
                  <a:srgbClr val="000000"/>
                </a:solidFill>
                <a:latin typeface="Comic Sans MS"/>
                <a:cs typeface="Comic Sans MS"/>
              </a:rPr>
              <a:t> to call </a:t>
            </a:r>
            <a:r>
              <a:rPr lang="it-IT" sz="1600" dirty="0" err="1">
                <a:solidFill>
                  <a:srgbClr val="000000"/>
                </a:solidFill>
                <a:latin typeface="Comic Sans MS"/>
                <a:cs typeface="Comic Sans MS"/>
              </a:rPr>
              <a:t>attention</a:t>
            </a:r>
            <a:r>
              <a:rPr lang="it-IT" sz="1600" dirty="0">
                <a:solidFill>
                  <a:srgbClr val="000000"/>
                </a:solidFill>
                <a:latin typeface="Comic Sans MS"/>
                <a:cs typeface="Comic Sans MS"/>
              </a:rPr>
              <a:t> to </a:t>
            </a:r>
            <a:r>
              <a:rPr lang="it-IT" sz="1600" dirty="0" err="1">
                <a:solidFill>
                  <a:srgbClr val="000000"/>
                </a:solidFill>
                <a:latin typeface="Comic Sans MS"/>
                <a:cs typeface="Comic Sans MS"/>
              </a:rPr>
              <a:t>itself</a:t>
            </a:r>
            <a:r>
              <a:rPr lang="it-IT" sz="1600" dirty="0">
                <a:solidFill>
                  <a:srgbClr val="000000"/>
                </a:solidFill>
                <a:latin typeface="Comic Sans MS"/>
                <a:cs typeface="Comic Sans MS"/>
              </a:rPr>
              <a:t>)</a:t>
            </a:r>
          </a:p>
          <a:p>
            <a:endParaRPr lang="it-IT" b="1" dirty="0">
              <a:solidFill>
                <a:srgbClr val="3366FF"/>
              </a:solidFill>
              <a:latin typeface="Comic Sans MS"/>
              <a:cs typeface="Comic Sans MS"/>
            </a:endParaRPr>
          </a:p>
          <a:p>
            <a:r>
              <a:rPr lang="it-IT" b="1" dirty="0">
                <a:solidFill>
                  <a:srgbClr val="903E00"/>
                </a:solidFill>
                <a:latin typeface="Comic Sans MS"/>
                <a:cs typeface="Comic Sans MS"/>
              </a:rPr>
              <a:t>-</a:t>
            </a:r>
            <a:r>
              <a:rPr lang="it-IT" b="1" dirty="0">
                <a:solidFill>
                  <a:srgbClr val="3366FF"/>
                </a:solidFill>
                <a:latin typeface="Comic Sans MS"/>
                <a:cs typeface="Comic Sans MS"/>
              </a:rPr>
              <a:t> </a:t>
            </a:r>
            <a:r>
              <a:rPr lang="it-IT" b="1" dirty="0">
                <a:solidFill>
                  <a:srgbClr val="660066"/>
                </a:solidFill>
                <a:latin typeface="Comic Sans MS"/>
                <a:cs typeface="Comic Sans MS"/>
              </a:rPr>
              <a:t>TRIUMPH NEEDS</a:t>
            </a:r>
            <a:r>
              <a:rPr lang="it-IT" b="1" dirty="0">
                <a:solidFill>
                  <a:srgbClr val="903E00"/>
                </a:solidFill>
                <a:latin typeface="Comic Sans MS"/>
                <a:cs typeface="Comic Sans MS"/>
              </a:rPr>
              <a:t> </a:t>
            </a:r>
          </a:p>
          <a:p>
            <a:r>
              <a:rPr lang="it-IT" sz="1600" dirty="0">
                <a:solidFill>
                  <a:srgbClr val="000000"/>
                </a:solidFill>
                <a:latin typeface="Comic Sans MS"/>
                <a:cs typeface="Comic Sans MS"/>
              </a:rPr>
              <a:t>(</a:t>
            </a:r>
            <a:r>
              <a:rPr lang="it-IT" sz="1600" dirty="0" err="1">
                <a:solidFill>
                  <a:srgbClr val="000000"/>
                </a:solidFill>
                <a:latin typeface="Comic Sans MS"/>
                <a:cs typeface="Comic Sans MS"/>
              </a:rPr>
              <a:t>manifestations</a:t>
            </a:r>
            <a:r>
              <a:rPr lang="it-IT" sz="1600" dirty="0">
                <a:solidFill>
                  <a:srgbClr val="000000"/>
                </a:solidFill>
                <a:latin typeface="Comic Sans MS"/>
                <a:cs typeface="Comic Sans MS"/>
              </a:rPr>
              <a:t> of self </a:t>
            </a:r>
            <a:r>
              <a:rPr lang="it-IT" sz="1600" dirty="0" err="1">
                <a:solidFill>
                  <a:srgbClr val="000000"/>
                </a:solidFill>
                <a:latin typeface="Comic Sans MS"/>
                <a:cs typeface="Comic Sans MS"/>
              </a:rPr>
              <a:t>efficacy</a:t>
            </a:r>
            <a:r>
              <a:rPr lang="it-IT" sz="1600" dirty="0">
                <a:solidFill>
                  <a:srgbClr val="000000"/>
                </a:solidFill>
                <a:latin typeface="Comic Sans MS"/>
                <a:cs typeface="Comic Sans MS"/>
              </a:rPr>
              <a:t>; </a:t>
            </a:r>
          </a:p>
          <a:p>
            <a:r>
              <a:rPr lang="it-IT" sz="1600" dirty="0">
                <a:solidFill>
                  <a:srgbClr val="000000"/>
                </a:solidFill>
                <a:latin typeface="Comic Sans MS"/>
                <a:cs typeface="Comic Sans MS"/>
              </a:rPr>
              <a:t>social </a:t>
            </a:r>
            <a:r>
              <a:rPr lang="it-IT" sz="1600" dirty="0" err="1">
                <a:solidFill>
                  <a:srgbClr val="000000"/>
                </a:solidFill>
                <a:latin typeface="Comic Sans MS"/>
                <a:cs typeface="Comic Sans MS"/>
              </a:rPr>
              <a:t>sharing</a:t>
            </a:r>
            <a:r>
              <a:rPr lang="it-IT" sz="1600" dirty="0">
                <a:solidFill>
                  <a:srgbClr val="000000"/>
                </a:solidFill>
                <a:latin typeface="Comic Sans MS"/>
                <a:cs typeface="Comic Sans MS"/>
              </a:rPr>
              <a:t> </a:t>
            </a:r>
            <a:r>
              <a:rPr lang="it-IT" sz="1600" dirty="0" err="1">
                <a:solidFill>
                  <a:srgbClr val="000000"/>
                </a:solidFill>
                <a:latin typeface="Comic Sans MS"/>
                <a:cs typeface="Comic Sans MS"/>
              </a:rPr>
              <a:t>ofsuccess</a:t>
            </a:r>
            <a:r>
              <a:rPr lang="it-IT" sz="1600" dirty="0">
                <a:solidFill>
                  <a:srgbClr val="000000"/>
                </a:solidFill>
                <a:latin typeface="Comic Sans MS"/>
                <a:cs typeface="Comic Sans MS"/>
              </a:rPr>
              <a:t>/</a:t>
            </a:r>
            <a:r>
              <a:rPr lang="it-IT" sz="1600" dirty="0" err="1">
                <a:solidFill>
                  <a:srgbClr val="000000"/>
                </a:solidFill>
                <a:latin typeface="Comic Sans MS"/>
                <a:cs typeface="Comic Sans MS"/>
              </a:rPr>
              <a:t>failures</a:t>
            </a:r>
            <a:r>
              <a:rPr lang="it-IT" sz="1600" dirty="0">
                <a:solidFill>
                  <a:srgbClr val="000000"/>
                </a:solidFill>
                <a:latin typeface="Comic Sans MS"/>
                <a:cs typeface="Comic Sans MS"/>
              </a:rPr>
              <a:t> in </a:t>
            </a:r>
          </a:p>
          <a:p>
            <a:r>
              <a:rPr lang="it-IT" sz="1600" dirty="0" err="1">
                <a:solidFill>
                  <a:srgbClr val="000000"/>
                </a:solidFill>
                <a:latin typeface="Comic Sans MS"/>
                <a:cs typeface="Comic Sans MS"/>
              </a:rPr>
              <a:t>carrying</a:t>
            </a:r>
            <a:r>
              <a:rPr lang="it-IT" sz="1600" dirty="0">
                <a:solidFill>
                  <a:srgbClr val="000000"/>
                </a:solidFill>
                <a:latin typeface="Comic Sans MS"/>
                <a:cs typeface="Comic Sans MS"/>
              </a:rPr>
              <a:t> out the </a:t>
            </a:r>
            <a:r>
              <a:rPr lang="it-IT" sz="1600" dirty="0" err="1">
                <a:solidFill>
                  <a:srgbClr val="000000"/>
                </a:solidFill>
                <a:latin typeface="Comic Sans MS"/>
                <a:cs typeface="Comic Sans MS"/>
              </a:rPr>
              <a:t>developmental</a:t>
            </a:r>
            <a:r>
              <a:rPr lang="it-IT" sz="1600" dirty="0">
                <a:solidFill>
                  <a:srgbClr val="000000"/>
                </a:solidFill>
                <a:latin typeface="Comic Sans MS"/>
                <a:cs typeface="Comic Sans MS"/>
              </a:rPr>
              <a:t> </a:t>
            </a:r>
            <a:r>
              <a:rPr lang="it-IT" sz="1600" dirty="0" err="1">
                <a:solidFill>
                  <a:srgbClr val="000000"/>
                </a:solidFill>
                <a:latin typeface="Comic Sans MS"/>
                <a:cs typeface="Comic Sans MS"/>
              </a:rPr>
              <a:t>tasks</a:t>
            </a:r>
            <a:r>
              <a:rPr lang="it-IT" sz="1600" dirty="0">
                <a:solidFill>
                  <a:srgbClr val="000000"/>
                </a:solidFill>
                <a:latin typeface="Comic Sans MS"/>
                <a:cs typeface="Comic Sans MS"/>
              </a:rPr>
              <a:t>)</a:t>
            </a:r>
            <a:endParaRPr lang="it-IT" sz="1600" dirty="0">
              <a:solidFill>
                <a:srgbClr val="660066"/>
              </a:solidFill>
              <a:latin typeface="Comic Sans MS"/>
              <a:cs typeface="Comic Sans MS"/>
            </a:endParaRPr>
          </a:p>
        </p:txBody>
      </p:sp>
      <p:sp>
        <p:nvSpPr>
          <p:cNvPr id="5" name="CasellaDiTesto 4"/>
          <p:cNvSpPr txBox="1"/>
          <p:nvPr/>
        </p:nvSpPr>
        <p:spPr>
          <a:xfrm>
            <a:off x="4669426" y="3145887"/>
            <a:ext cx="2510946" cy="1200329"/>
          </a:xfrm>
          <a:prstGeom prst="rect">
            <a:avLst/>
          </a:prstGeom>
          <a:solidFill>
            <a:schemeClr val="bg2"/>
          </a:solidFill>
        </p:spPr>
        <p:txBody>
          <a:bodyPr wrap="square" rtlCol="0">
            <a:spAutoFit/>
          </a:bodyPr>
          <a:lstStyle/>
          <a:p>
            <a:r>
              <a:rPr lang="it-IT" dirty="0"/>
              <a:t>EMOTIONAL CONTACT</a:t>
            </a:r>
          </a:p>
          <a:p>
            <a:r>
              <a:rPr lang="it-IT" dirty="0"/>
              <a:t>PHISICAL CONTACT</a:t>
            </a:r>
          </a:p>
          <a:p>
            <a:r>
              <a:rPr lang="it-IT" dirty="0"/>
              <a:t>ATTUNEMENT</a:t>
            </a:r>
          </a:p>
          <a:p>
            <a:r>
              <a:rPr lang="it-IT" dirty="0"/>
              <a:t>EMPATHY</a:t>
            </a:r>
          </a:p>
        </p:txBody>
      </p:sp>
      <p:sp>
        <p:nvSpPr>
          <p:cNvPr id="8" name="Parentesi graffa chiusa 7"/>
          <p:cNvSpPr/>
          <p:nvPr/>
        </p:nvSpPr>
        <p:spPr>
          <a:xfrm>
            <a:off x="3778318" y="1050554"/>
            <a:ext cx="765686" cy="5535009"/>
          </a:xfrm>
          <a:prstGeom prst="rightBrace">
            <a:avLst/>
          </a:prstGeom>
          <a:noFill/>
          <a:ln w="571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ln w="57150" cmpd="sng">
                <a:solidFill>
                  <a:schemeClr val="tx1"/>
                </a:solidFill>
              </a:ln>
            </a:endParaRPr>
          </a:p>
        </p:txBody>
      </p:sp>
      <p:sp>
        <p:nvSpPr>
          <p:cNvPr id="10" name="_s2057"/>
          <p:cNvSpPr>
            <a:spLocks noChangeArrowheads="1"/>
          </p:cNvSpPr>
          <p:nvPr/>
        </p:nvSpPr>
        <p:spPr bwMode="auto">
          <a:xfrm>
            <a:off x="7493925" y="2885474"/>
            <a:ext cx="1650075" cy="1611128"/>
          </a:xfrm>
          <a:prstGeom prst="ellipse">
            <a:avLst/>
          </a:prstGeom>
          <a:gradFill rotWithShape="1">
            <a:gsLst>
              <a:gs pos="0">
                <a:srgbClr val="FFFF00"/>
              </a:gs>
              <a:gs pos="100000">
                <a:srgbClr val="CCFFCC"/>
              </a:gs>
            </a:gsLst>
            <a:lin ang="18900000" scaled="1"/>
          </a:gradFill>
          <a:ln w="19050">
            <a:solidFill>
              <a:srgbClr val="FF0000"/>
            </a:solidFill>
            <a:round/>
            <a:headEnd/>
            <a:tailEnd/>
          </a:ln>
        </p:spPr>
        <p:txBody>
          <a:bodyPr wrap="none" lIns="0" tIns="0" rIns="0" bIns="0" anchor="ctr"/>
          <a:lstStyle/>
          <a:p>
            <a:pPr algn="ctr"/>
            <a:endParaRPr lang="it-IT" b="1" dirty="0">
              <a:solidFill>
                <a:srgbClr val="000000"/>
              </a:solidFill>
              <a:latin typeface="Comic Sans MS"/>
              <a:cs typeface="Comic Sans MS"/>
            </a:endParaRPr>
          </a:p>
          <a:p>
            <a:pPr algn="ctr"/>
            <a:r>
              <a:rPr lang="it-IT" b="1" dirty="0">
                <a:solidFill>
                  <a:srgbClr val="000000"/>
                </a:solidFill>
                <a:latin typeface="Comic Sans MS"/>
                <a:cs typeface="Comic Sans MS"/>
              </a:rPr>
              <a:t>SEPARATION </a:t>
            </a:r>
          </a:p>
          <a:p>
            <a:pPr algn="ctr"/>
            <a:r>
              <a:rPr lang="it-IT" b="1" dirty="0">
                <a:solidFill>
                  <a:srgbClr val="000000"/>
                </a:solidFill>
                <a:latin typeface="Comic Sans MS"/>
                <a:cs typeface="Comic Sans MS"/>
              </a:rPr>
              <a:t>ANXIETY</a:t>
            </a:r>
          </a:p>
          <a:p>
            <a:pPr algn="ctr"/>
            <a:endParaRPr lang="it-IT" b="1" dirty="0">
              <a:solidFill>
                <a:srgbClr val="000000"/>
              </a:solidFill>
              <a:latin typeface="Comic Sans MS"/>
              <a:cs typeface="Comic Sans MS"/>
            </a:endParaRPr>
          </a:p>
        </p:txBody>
      </p:sp>
      <p:cxnSp>
        <p:nvCxnSpPr>
          <p:cNvPr id="9" name="Connettore 2 8"/>
          <p:cNvCxnSpPr/>
          <p:nvPr/>
        </p:nvCxnSpPr>
        <p:spPr>
          <a:xfrm>
            <a:off x="7180372" y="3746052"/>
            <a:ext cx="517363" cy="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CasellaDiTesto 16"/>
          <p:cNvSpPr txBox="1"/>
          <p:nvPr/>
        </p:nvSpPr>
        <p:spPr>
          <a:xfrm>
            <a:off x="5735104" y="1417638"/>
            <a:ext cx="2890535" cy="861774"/>
          </a:xfrm>
          <a:prstGeom prst="rect">
            <a:avLst/>
          </a:prstGeom>
          <a:solidFill>
            <a:schemeClr val="bg1">
              <a:lumMod val="65000"/>
            </a:schemeClr>
          </a:solidFill>
        </p:spPr>
        <p:txBody>
          <a:bodyPr wrap="none" rtlCol="0">
            <a:spAutoFit/>
          </a:bodyPr>
          <a:lstStyle/>
          <a:p>
            <a:r>
              <a:rPr lang="it-IT" sz="3200" dirty="0">
                <a:latin typeface="Avenir Medium"/>
                <a:cs typeface="Avenir Medium"/>
              </a:rPr>
              <a:t>ALEXITHYMIA</a:t>
            </a:r>
          </a:p>
          <a:p>
            <a:r>
              <a:rPr lang="it-IT" dirty="0">
                <a:latin typeface="Calibri"/>
                <a:cs typeface="Calibri"/>
              </a:rPr>
              <a:t>  (AFFECT DYSREGULATION)</a:t>
            </a:r>
          </a:p>
        </p:txBody>
      </p:sp>
      <p:cxnSp>
        <p:nvCxnSpPr>
          <p:cNvPr id="19" name="Connettore 2 18"/>
          <p:cNvCxnSpPr>
            <a:stCxn id="17" idx="2"/>
          </p:cNvCxnSpPr>
          <p:nvPr/>
        </p:nvCxnSpPr>
        <p:spPr>
          <a:xfrm>
            <a:off x="7180372" y="2279412"/>
            <a:ext cx="1120109" cy="1030130"/>
          </a:xfrm>
          <a:prstGeom prst="straightConnector1">
            <a:avLst/>
          </a:prstGeom>
          <a:ln w="762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 name="CasellaDiTesto 21"/>
          <p:cNvSpPr txBox="1"/>
          <p:nvPr/>
        </p:nvSpPr>
        <p:spPr>
          <a:xfrm>
            <a:off x="4544004" y="5382827"/>
            <a:ext cx="4425371" cy="584776"/>
          </a:xfrm>
          <a:prstGeom prst="rect">
            <a:avLst/>
          </a:prstGeom>
          <a:solidFill>
            <a:schemeClr val="bg1">
              <a:lumMod val="65000"/>
            </a:schemeClr>
          </a:solidFill>
        </p:spPr>
        <p:txBody>
          <a:bodyPr wrap="none" rtlCol="0">
            <a:spAutoFit/>
          </a:bodyPr>
          <a:lstStyle/>
          <a:p>
            <a:r>
              <a:rPr lang="it-IT" sz="3200" dirty="0">
                <a:latin typeface="Avenir Medium"/>
                <a:cs typeface="Avenir Medium"/>
              </a:rPr>
              <a:t>AFFECT REGULATION</a:t>
            </a:r>
          </a:p>
        </p:txBody>
      </p:sp>
      <p:cxnSp>
        <p:nvCxnSpPr>
          <p:cNvPr id="23" name="Connettore 2 22"/>
          <p:cNvCxnSpPr/>
          <p:nvPr/>
        </p:nvCxnSpPr>
        <p:spPr>
          <a:xfrm flipH="1">
            <a:off x="6490557" y="4014057"/>
            <a:ext cx="1912673" cy="1368770"/>
          </a:xfrm>
          <a:prstGeom prst="straightConnector1">
            <a:avLst/>
          </a:prstGeom>
          <a:ln w="762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 name="_s2065"/>
          <p:cNvSpPr>
            <a:spLocks noChangeArrowheads="1"/>
          </p:cNvSpPr>
          <p:nvPr/>
        </p:nvSpPr>
        <p:spPr bwMode="auto">
          <a:xfrm>
            <a:off x="5735104" y="5863328"/>
            <a:ext cx="3234306" cy="945102"/>
          </a:xfrm>
          <a:prstGeom prst="ellipse">
            <a:avLst/>
          </a:prstGeom>
          <a:solidFill>
            <a:srgbClr val="66FFFF"/>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wrap="none" lIns="0" tIns="0" rIns="0" bIns="0" anchor="ctr"/>
          <a:lstStyle/>
          <a:p>
            <a:pPr algn="ctr"/>
            <a:r>
              <a:rPr lang="it-IT" b="1" dirty="0">
                <a:latin typeface="Courier New" charset="0"/>
              </a:rPr>
              <a:t>COSTANZA OGGETTUALE</a:t>
            </a:r>
          </a:p>
          <a:p>
            <a:pPr algn="ctr"/>
            <a:r>
              <a:rPr lang="it-IT" b="1" dirty="0">
                <a:latin typeface="Courier New" charset="0"/>
              </a:rPr>
              <a:t>PERMANENZA DELL’OGGETTO</a:t>
            </a:r>
          </a:p>
        </p:txBody>
      </p:sp>
      <p:sp>
        <p:nvSpPr>
          <p:cNvPr id="6" name="CasellaDiTesto 5"/>
          <p:cNvSpPr txBox="1"/>
          <p:nvPr/>
        </p:nvSpPr>
        <p:spPr>
          <a:xfrm>
            <a:off x="9566239" y="4336701"/>
            <a:ext cx="184666" cy="369332"/>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23898135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p:cNvSpPr>
            <a:spLocks noGrp="1"/>
          </p:cNvSpPr>
          <p:nvPr>
            <p:ph type="subTitle" idx="1"/>
          </p:nvPr>
        </p:nvSpPr>
        <p:spPr>
          <a:xfrm>
            <a:off x="1322388" y="3298825"/>
            <a:ext cx="6499225" cy="917575"/>
          </a:xfrm>
        </p:spPr>
        <p:txBody>
          <a:bodyPr/>
          <a:lstStyle/>
          <a:p>
            <a:pPr>
              <a:defRPr/>
            </a:pPr>
            <a:endParaRPr lang="it-IT"/>
          </a:p>
        </p:txBody>
      </p:sp>
      <p:pic>
        <p:nvPicPr>
          <p:cNvPr id="4" name="Picture 5" descr="Rispecchiamento Facci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9076"/>
            <a:ext cx="9144000" cy="53989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sp>
        <p:nvSpPr>
          <p:cNvPr id="5" name="CasellaDiTesto 4"/>
          <p:cNvSpPr txBox="1"/>
          <p:nvPr/>
        </p:nvSpPr>
        <p:spPr>
          <a:xfrm>
            <a:off x="1322388" y="188167"/>
            <a:ext cx="6755819" cy="1138773"/>
          </a:xfrm>
          <a:prstGeom prst="rect">
            <a:avLst/>
          </a:prstGeom>
          <a:solidFill>
            <a:srgbClr val="66FFFF"/>
          </a:solidFill>
          <a:ln>
            <a:solidFill>
              <a:srgbClr val="000000"/>
            </a:solidFill>
          </a:ln>
        </p:spPr>
        <p:txBody>
          <a:bodyPr wrap="square">
            <a:spAutoFit/>
          </a:bodyPr>
          <a:lstStyle/>
          <a:p>
            <a:pPr algn="ctr">
              <a:defRPr/>
            </a:pPr>
            <a:r>
              <a:rPr lang="it-IT" sz="2800" b="1" dirty="0">
                <a:solidFill>
                  <a:srgbClr val="FF0000"/>
                </a:solidFill>
              </a:rPr>
              <a:t>     </a:t>
            </a:r>
            <a:r>
              <a:rPr lang="it-IT" sz="2000" b="1" dirty="0">
                <a:ln w="1905"/>
                <a:solidFill>
                  <a:srgbClr val="FF0000"/>
                </a:solidFill>
                <a:effectLst>
                  <a:innerShdw blurRad="69850" dist="43180" dir="5400000">
                    <a:srgbClr val="000000">
                      <a:alpha val="65000"/>
                    </a:srgbClr>
                  </a:innerShdw>
                </a:effectLst>
                <a:latin typeface="Comic Sans MS"/>
                <a:cs typeface="Comic Sans MS"/>
              </a:rPr>
              <a:t>ATTACCAMENTO SICURO </a:t>
            </a:r>
          </a:p>
          <a:p>
            <a:pPr algn="ctr">
              <a:defRPr/>
            </a:pPr>
            <a:r>
              <a:rPr lang="it-IT" sz="2000" b="1" dirty="0">
                <a:ln w="1905"/>
                <a:solidFill>
                  <a:srgbClr val="FF0000"/>
                </a:solidFill>
                <a:effectLst>
                  <a:innerShdw blurRad="69850" dist="43180" dir="5400000">
                    <a:srgbClr val="000000">
                      <a:alpha val="65000"/>
                    </a:srgbClr>
                  </a:innerShdw>
                </a:effectLst>
                <a:latin typeface="Comic Sans MS"/>
                <a:cs typeface="Comic Sans MS"/>
              </a:rPr>
              <a:t>MENTALIZZAZIONE</a:t>
            </a:r>
          </a:p>
          <a:p>
            <a:pPr algn="ctr">
              <a:defRPr/>
            </a:pPr>
            <a:r>
              <a:rPr lang="it-IT" sz="2000" b="1" dirty="0">
                <a:ln w="1905"/>
                <a:solidFill>
                  <a:srgbClr val="FF0000"/>
                </a:solidFill>
                <a:effectLst>
                  <a:innerShdw blurRad="69850" dist="43180" dir="5400000">
                    <a:srgbClr val="000000">
                      <a:alpha val="65000"/>
                    </a:srgbClr>
                  </a:innerShdw>
                </a:effectLst>
                <a:latin typeface="Comic Sans MS"/>
                <a:cs typeface="Comic Sans MS"/>
              </a:rPr>
              <a:t> COREGOLAZIONE DIADICA</a:t>
            </a:r>
            <a:endParaRPr lang="it-IT" b="1" dirty="0">
              <a:ln w="1905"/>
              <a:solidFill>
                <a:srgbClr val="FF0000"/>
              </a:solidFill>
              <a:effectLst>
                <a:innerShdw blurRad="69850" dist="43180" dir="5400000">
                  <a:srgbClr val="000000">
                    <a:alpha val="65000"/>
                  </a:srgbClr>
                </a:innerShdw>
              </a:effectLst>
              <a:latin typeface="Comic Sans MS"/>
              <a:cs typeface="Comic Sans MS"/>
            </a:endParaRPr>
          </a:p>
        </p:txBody>
      </p:sp>
      <p:sp>
        <p:nvSpPr>
          <p:cNvPr id="7" name="CasellaDiTesto 6"/>
          <p:cNvSpPr txBox="1"/>
          <p:nvPr/>
        </p:nvSpPr>
        <p:spPr>
          <a:xfrm>
            <a:off x="163481" y="2712972"/>
            <a:ext cx="2599840" cy="369332"/>
          </a:xfrm>
          <a:prstGeom prst="rect">
            <a:avLst/>
          </a:prstGeom>
          <a:ln/>
        </p:spPr>
        <p:style>
          <a:lnRef idx="1">
            <a:schemeClr val="accent3"/>
          </a:lnRef>
          <a:fillRef idx="3">
            <a:schemeClr val="accent3"/>
          </a:fillRef>
          <a:effectRef idx="2">
            <a:schemeClr val="accent3"/>
          </a:effectRef>
          <a:fontRef idx="minor">
            <a:schemeClr val="lt1"/>
          </a:fontRef>
        </p:style>
        <p:txBody>
          <a:bodyPr wrap="none" rtlCol="0">
            <a:spAutoFit/>
          </a:bodyPr>
          <a:lstStyle/>
          <a:p>
            <a:r>
              <a:rPr lang="it-IT" b="1" dirty="0">
                <a:ln w="1905"/>
                <a:solidFill>
                  <a:schemeClr val="tx2"/>
                </a:solidFill>
                <a:effectLst>
                  <a:innerShdw blurRad="69850" dist="43180" dir="5400000">
                    <a:srgbClr val="000000">
                      <a:alpha val="65000"/>
                    </a:srgbClr>
                  </a:innerShdw>
                </a:effectLst>
                <a:latin typeface="Comic Sans MS"/>
                <a:cs typeface="Comic Sans MS"/>
              </a:rPr>
              <a:t>AUTOREGOLAZIONE</a:t>
            </a:r>
            <a:endParaRPr lang="it-IT" dirty="0"/>
          </a:p>
        </p:txBody>
      </p:sp>
      <p:sp>
        <p:nvSpPr>
          <p:cNvPr id="8" name="CasellaDiTesto 7"/>
          <p:cNvSpPr txBox="1"/>
          <p:nvPr/>
        </p:nvSpPr>
        <p:spPr>
          <a:xfrm>
            <a:off x="4226748" y="2735518"/>
            <a:ext cx="1916022" cy="369332"/>
          </a:xfrm>
          <a:prstGeom prst="rect">
            <a:avLst/>
          </a:prstGeom>
          <a:ln/>
        </p:spPr>
        <p:style>
          <a:lnRef idx="1">
            <a:schemeClr val="accent3"/>
          </a:lnRef>
          <a:fillRef idx="3">
            <a:schemeClr val="accent3"/>
          </a:fillRef>
          <a:effectRef idx="2">
            <a:schemeClr val="accent3"/>
          </a:effectRef>
          <a:fontRef idx="minor">
            <a:schemeClr val="lt1"/>
          </a:fontRef>
        </p:style>
        <p:txBody>
          <a:bodyPr wrap="none" rtlCol="0">
            <a:spAutoFit/>
          </a:bodyPr>
          <a:lstStyle/>
          <a:p>
            <a:r>
              <a:rPr lang="it-IT" b="1" dirty="0">
                <a:ln w="1905"/>
                <a:solidFill>
                  <a:schemeClr val="tx2"/>
                </a:solidFill>
                <a:effectLst>
                  <a:innerShdw blurRad="69850" dist="43180" dir="5400000">
                    <a:srgbClr val="000000">
                      <a:alpha val="65000"/>
                    </a:srgbClr>
                  </a:innerShdw>
                </a:effectLst>
                <a:latin typeface="Comic Sans MS"/>
                <a:cs typeface="Comic Sans MS"/>
              </a:rPr>
              <a:t>REGOLAZIONE</a:t>
            </a:r>
            <a:endParaRPr lang="it-IT" dirty="0"/>
          </a:p>
        </p:txBody>
      </p:sp>
      <p:sp>
        <p:nvSpPr>
          <p:cNvPr id="10" name="CasellaDiTesto 9"/>
          <p:cNvSpPr txBox="1"/>
          <p:nvPr/>
        </p:nvSpPr>
        <p:spPr>
          <a:xfrm>
            <a:off x="2653395" y="4459549"/>
            <a:ext cx="2243110" cy="369332"/>
          </a:xfrm>
          <a:prstGeom prst="rect">
            <a:avLst/>
          </a:prstGeom>
          <a:ln/>
        </p:spPr>
        <p:style>
          <a:lnRef idx="1">
            <a:schemeClr val="accent3"/>
          </a:lnRef>
          <a:fillRef idx="3">
            <a:schemeClr val="accent3"/>
          </a:fillRef>
          <a:effectRef idx="2">
            <a:schemeClr val="accent3"/>
          </a:effectRef>
          <a:fontRef idx="minor">
            <a:schemeClr val="lt1"/>
          </a:fontRef>
        </p:style>
        <p:txBody>
          <a:bodyPr wrap="none" rtlCol="0">
            <a:spAutoFit/>
          </a:bodyPr>
          <a:lstStyle/>
          <a:p>
            <a:r>
              <a:rPr lang="it-IT" b="1" dirty="0">
                <a:ln w="1905"/>
                <a:solidFill>
                  <a:schemeClr val="tx2"/>
                </a:solidFill>
                <a:effectLst>
                  <a:innerShdw blurRad="69850" dist="43180" dir="5400000">
                    <a:srgbClr val="000000">
                      <a:alpha val="65000"/>
                    </a:srgbClr>
                  </a:innerShdw>
                </a:effectLst>
                <a:latin typeface="Comic Sans MS"/>
                <a:cs typeface="Comic Sans MS"/>
              </a:rPr>
              <a:t>COREGOLAZIONE</a:t>
            </a:r>
            <a:endParaRPr lang="it-IT" dirty="0"/>
          </a:p>
        </p:txBody>
      </p:sp>
      <p:sp>
        <p:nvSpPr>
          <p:cNvPr id="11" name="CasellaDiTesto 10"/>
          <p:cNvSpPr txBox="1"/>
          <p:nvPr/>
        </p:nvSpPr>
        <p:spPr>
          <a:xfrm>
            <a:off x="10052658" y="2958684"/>
            <a:ext cx="184666" cy="369332"/>
          </a:xfrm>
          <a:prstGeom prst="rect">
            <a:avLst/>
          </a:prstGeom>
          <a:noFill/>
        </p:spPr>
        <p:txBody>
          <a:bodyPr wrap="none" rtlCol="0">
            <a:spAutoFit/>
          </a:bodyPr>
          <a:lstStyle/>
          <a:p>
            <a:endParaRPr lang="it-IT" dirty="0"/>
          </a:p>
        </p:txBody>
      </p:sp>
      <p:cxnSp>
        <p:nvCxnSpPr>
          <p:cNvPr id="12" name="Connettore 2 11"/>
          <p:cNvCxnSpPr>
            <a:stCxn id="10" idx="0"/>
          </p:cNvCxnSpPr>
          <p:nvPr/>
        </p:nvCxnSpPr>
        <p:spPr>
          <a:xfrm flipV="1">
            <a:off x="3774950" y="3082305"/>
            <a:ext cx="1121555" cy="1377244"/>
          </a:xfrm>
          <a:prstGeom prst="straightConnector1">
            <a:avLst/>
          </a:prstGeom>
          <a:ln w="76200"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Connettore 2 14"/>
          <p:cNvCxnSpPr/>
          <p:nvPr/>
        </p:nvCxnSpPr>
        <p:spPr>
          <a:xfrm flipH="1" flipV="1">
            <a:off x="1932164" y="3082304"/>
            <a:ext cx="1733806" cy="1377246"/>
          </a:xfrm>
          <a:prstGeom prst="straightConnector1">
            <a:avLst/>
          </a:prstGeom>
          <a:ln w="76200"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 name="Connettore 2 12"/>
          <p:cNvCxnSpPr>
            <a:endCxn id="8" idx="1"/>
          </p:cNvCxnSpPr>
          <p:nvPr/>
        </p:nvCxnSpPr>
        <p:spPr>
          <a:xfrm flipV="1">
            <a:off x="2763321" y="2920184"/>
            <a:ext cx="1463427" cy="38500"/>
          </a:xfrm>
          <a:prstGeom prst="straightConnector1">
            <a:avLst/>
          </a:prstGeom>
          <a:ln w="76200" cmpd="sng">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4101547"/>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p:cNvSpPr>
            <a:spLocks noGrp="1"/>
          </p:cNvSpPr>
          <p:nvPr>
            <p:ph type="subTitle" idx="1"/>
          </p:nvPr>
        </p:nvSpPr>
        <p:spPr>
          <a:xfrm>
            <a:off x="1322388" y="3298825"/>
            <a:ext cx="6499225" cy="917575"/>
          </a:xfrm>
        </p:spPr>
        <p:txBody>
          <a:bodyPr/>
          <a:lstStyle/>
          <a:p>
            <a:pPr>
              <a:defRPr/>
            </a:pPr>
            <a:endParaRPr lang="it-IT"/>
          </a:p>
        </p:txBody>
      </p:sp>
      <p:pic>
        <p:nvPicPr>
          <p:cNvPr id="4" name="Picture 5" descr="Rispecchiamento Facci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sp>
        <p:nvSpPr>
          <p:cNvPr id="7" name="CasellaDiTesto 6"/>
          <p:cNvSpPr txBox="1"/>
          <p:nvPr/>
        </p:nvSpPr>
        <p:spPr>
          <a:xfrm>
            <a:off x="2163203" y="692890"/>
            <a:ext cx="4010082" cy="369332"/>
          </a:xfrm>
          <a:prstGeom prst="rect">
            <a:avLst/>
          </a:prstGeom>
          <a:solidFill>
            <a:srgbClr val="FFFF00"/>
          </a:solidFill>
          <a:ln>
            <a:solidFill>
              <a:srgbClr val="000000"/>
            </a:solidFill>
          </a:ln>
        </p:spPr>
        <p:txBody>
          <a:bodyPr wrap="none" rtlCol="0">
            <a:spAutoFit/>
          </a:bodyPr>
          <a:lstStyle/>
          <a:p>
            <a:r>
              <a:rPr lang="it-IT" b="1" dirty="0">
                <a:ln w="1905"/>
                <a:solidFill>
                  <a:schemeClr val="tx2"/>
                </a:solidFill>
                <a:effectLst>
                  <a:innerShdw blurRad="69850" dist="43180" dir="5400000">
                    <a:srgbClr val="000000">
                      <a:alpha val="65000"/>
                    </a:srgbClr>
                  </a:innerShdw>
                </a:effectLst>
                <a:latin typeface="Comic Sans MS"/>
                <a:cs typeface="Comic Sans MS"/>
              </a:rPr>
              <a:t>MOMENTI AFFETTIVI INTENSI</a:t>
            </a:r>
            <a:endParaRPr lang="it-IT" dirty="0"/>
          </a:p>
        </p:txBody>
      </p:sp>
      <p:sp>
        <p:nvSpPr>
          <p:cNvPr id="8" name="CasellaDiTesto 7"/>
          <p:cNvSpPr txBox="1"/>
          <p:nvPr/>
        </p:nvSpPr>
        <p:spPr>
          <a:xfrm>
            <a:off x="1721092" y="1493768"/>
            <a:ext cx="1300356" cy="369332"/>
          </a:xfrm>
          <a:prstGeom prst="rect">
            <a:avLst/>
          </a:prstGeom>
          <a:solidFill>
            <a:srgbClr val="FFFF00"/>
          </a:solidFill>
          <a:ln>
            <a:solidFill>
              <a:schemeClr val="tx1"/>
            </a:solidFill>
          </a:ln>
        </p:spPr>
        <p:txBody>
          <a:bodyPr wrap="none" rtlCol="0">
            <a:spAutoFit/>
          </a:bodyPr>
          <a:lstStyle/>
          <a:p>
            <a:r>
              <a:rPr lang="it-IT" b="1" dirty="0">
                <a:ln w="1905"/>
                <a:solidFill>
                  <a:schemeClr val="tx2"/>
                </a:solidFill>
                <a:effectLst>
                  <a:innerShdw blurRad="69850" dist="43180" dir="5400000">
                    <a:srgbClr val="000000">
                      <a:alpha val="65000"/>
                    </a:srgbClr>
                  </a:innerShdw>
                </a:effectLst>
                <a:latin typeface="Comic Sans MS"/>
                <a:cs typeface="Comic Sans MS"/>
              </a:rPr>
              <a:t>ROTTURE</a:t>
            </a:r>
            <a:endParaRPr lang="it-IT" dirty="0"/>
          </a:p>
        </p:txBody>
      </p:sp>
      <p:sp>
        <p:nvSpPr>
          <p:cNvPr id="9" name="CasellaDiTesto 8"/>
          <p:cNvSpPr txBox="1"/>
          <p:nvPr/>
        </p:nvSpPr>
        <p:spPr>
          <a:xfrm>
            <a:off x="2900377" y="2506332"/>
            <a:ext cx="1851213" cy="369332"/>
          </a:xfrm>
          <a:prstGeom prst="rect">
            <a:avLst/>
          </a:prstGeom>
          <a:solidFill>
            <a:srgbClr val="FFFF00"/>
          </a:solidFill>
          <a:ln>
            <a:solidFill>
              <a:srgbClr val="000000"/>
            </a:solidFill>
          </a:ln>
        </p:spPr>
        <p:txBody>
          <a:bodyPr wrap="none" rtlCol="0">
            <a:spAutoFit/>
          </a:bodyPr>
          <a:lstStyle/>
          <a:p>
            <a:r>
              <a:rPr lang="it-IT" b="1" dirty="0">
                <a:ln w="1905"/>
                <a:solidFill>
                  <a:schemeClr val="tx2"/>
                </a:solidFill>
                <a:effectLst>
                  <a:innerShdw blurRad="69850" dist="43180" dir="5400000">
                    <a:srgbClr val="000000">
                      <a:alpha val="65000"/>
                    </a:srgbClr>
                  </a:innerShdw>
                </a:effectLst>
                <a:latin typeface="Comic Sans MS"/>
                <a:cs typeface="Comic Sans MS"/>
              </a:rPr>
              <a:t>RIPARAZIONI</a:t>
            </a:r>
            <a:endParaRPr lang="it-IT" dirty="0"/>
          </a:p>
        </p:txBody>
      </p:sp>
      <p:sp>
        <p:nvSpPr>
          <p:cNvPr id="10" name="CasellaDiTesto 9"/>
          <p:cNvSpPr txBox="1"/>
          <p:nvPr/>
        </p:nvSpPr>
        <p:spPr>
          <a:xfrm>
            <a:off x="3994285" y="3785990"/>
            <a:ext cx="4010082" cy="369332"/>
          </a:xfrm>
          <a:prstGeom prst="rect">
            <a:avLst/>
          </a:prstGeom>
          <a:solidFill>
            <a:srgbClr val="FFFF00"/>
          </a:solidFill>
          <a:ln>
            <a:solidFill>
              <a:srgbClr val="000000"/>
            </a:solidFill>
          </a:ln>
        </p:spPr>
        <p:txBody>
          <a:bodyPr wrap="none" rtlCol="0">
            <a:spAutoFit/>
          </a:bodyPr>
          <a:lstStyle/>
          <a:p>
            <a:r>
              <a:rPr lang="it-IT" b="1" dirty="0">
                <a:ln w="1905"/>
                <a:solidFill>
                  <a:schemeClr val="tx2"/>
                </a:solidFill>
                <a:effectLst>
                  <a:innerShdw blurRad="69850" dist="43180" dir="5400000">
                    <a:srgbClr val="000000">
                      <a:alpha val="65000"/>
                    </a:srgbClr>
                  </a:innerShdw>
                </a:effectLst>
                <a:latin typeface="Comic Sans MS"/>
                <a:cs typeface="Comic Sans MS"/>
              </a:rPr>
              <a:t>MOMENTI AFFETTIVI INTENSI</a:t>
            </a:r>
            <a:endParaRPr lang="it-IT" dirty="0"/>
          </a:p>
        </p:txBody>
      </p:sp>
      <p:sp>
        <p:nvSpPr>
          <p:cNvPr id="11" name="CasellaDiTesto 10"/>
          <p:cNvSpPr txBox="1"/>
          <p:nvPr/>
        </p:nvSpPr>
        <p:spPr>
          <a:xfrm>
            <a:off x="553125" y="4730231"/>
            <a:ext cx="3140403" cy="369332"/>
          </a:xfrm>
          <a:prstGeom prst="rect">
            <a:avLst/>
          </a:prstGeom>
          <a:solidFill>
            <a:srgbClr val="FF0000"/>
          </a:solidFill>
          <a:ln>
            <a:solidFill>
              <a:srgbClr val="000000"/>
            </a:solidFill>
          </a:ln>
        </p:spPr>
        <p:txBody>
          <a:bodyPr wrap="none" rtlCol="0">
            <a:spAutoFit/>
          </a:bodyPr>
          <a:lstStyle/>
          <a:p>
            <a:r>
              <a:rPr lang="it-IT" b="1" dirty="0">
                <a:ln w="1905"/>
                <a:solidFill>
                  <a:schemeClr val="tx2"/>
                </a:solidFill>
                <a:effectLst>
                  <a:innerShdw blurRad="69850" dist="43180" dir="5400000">
                    <a:srgbClr val="000000">
                      <a:alpha val="65000"/>
                    </a:srgbClr>
                  </a:innerShdw>
                </a:effectLst>
                <a:latin typeface="Comic Sans MS"/>
                <a:cs typeface="Comic Sans MS"/>
              </a:rPr>
              <a:t>PSEUDO - RIPARAZIONI</a:t>
            </a:r>
            <a:endParaRPr lang="it-IT" dirty="0"/>
          </a:p>
        </p:txBody>
      </p:sp>
      <p:cxnSp>
        <p:nvCxnSpPr>
          <p:cNvPr id="13" name="Connettore 2 12"/>
          <p:cNvCxnSpPr/>
          <p:nvPr/>
        </p:nvCxnSpPr>
        <p:spPr>
          <a:xfrm flipV="1">
            <a:off x="1616743" y="2875664"/>
            <a:ext cx="2071934" cy="1842239"/>
          </a:xfrm>
          <a:prstGeom prst="straightConnector1">
            <a:avLst/>
          </a:prstGeom>
          <a:ln w="762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CasellaDiTesto 14"/>
          <p:cNvSpPr txBox="1"/>
          <p:nvPr/>
        </p:nvSpPr>
        <p:spPr>
          <a:xfrm>
            <a:off x="8836610" y="945698"/>
            <a:ext cx="184666" cy="369332"/>
          </a:xfrm>
          <a:prstGeom prst="rect">
            <a:avLst/>
          </a:prstGeom>
          <a:noFill/>
        </p:spPr>
        <p:txBody>
          <a:bodyPr wrap="none" rtlCol="0">
            <a:spAutoFit/>
          </a:bodyPr>
          <a:lstStyle/>
          <a:p>
            <a:endParaRPr lang="it-IT" dirty="0"/>
          </a:p>
        </p:txBody>
      </p:sp>
      <p:cxnSp>
        <p:nvCxnSpPr>
          <p:cNvPr id="16" name="Connettore 2 15"/>
          <p:cNvCxnSpPr/>
          <p:nvPr/>
        </p:nvCxnSpPr>
        <p:spPr>
          <a:xfrm flipV="1">
            <a:off x="2900377" y="1062223"/>
            <a:ext cx="1334760" cy="431545"/>
          </a:xfrm>
          <a:prstGeom prst="straightConnector1">
            <a:avLst/>
          </a:prstGeom>
          <a:ln w="76200" cmpd="sng">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Connettore 2 17"/>
          <p:cNvCxnSpPr/>
          <p:nvPr/>
        </p:nvCxnSpPr>
        <p:spPr>
          <a:xfrm flipH="1" flipV="1">
            <a:off x="3021448" y="1863100"/>
            <a:ext cx="950665" cy="643233"/>
          </a:xfrm>
          <a:prstGeom prst="straightConnector1">
            <a:avLst/>
          </a:prstGeom>
          <a:ln w="76200" cmpd="sng">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0" name="CasellaDiTesto 19"/>
          <p:cNvSpPr txBox="1"/>
          <p:nvPr/>
        </p:nvSpPr>
        <p:spPr>
          <a:xfrm>
            <a:off x="8633936" y="1364507"/>
            <a:ext cx="184666" cy="369332"/>
          </a:xfrm>
          <a:prstGeom prst="rect">
            <a:avLst/>
          </a:prstGeom>
          <a:noFill/>
        </p:spPr>
        <p:txBody>
          <a:bodyPr wrap="none" rtlCol="0">
            <a:spAutoFit/>
          </a:bodyPr>
          <a:lstStyle/>
          <a:p>
            <a:endParaRPr lang="it-IT" dirty="0"/>
          </a:p>
        </p:txBody>
      </p:sp>
      <p:cxnSp>
        <p:nvCxnSpPr>
          <p:cNvPr id="21" name="Connettore 2 20"/>
          <p:cNvCxnSpPr/>
          <p:nvPr/>
        </p:nvCxnSpPr>
        <p:spPr>
          <a:xfrm flipH="1" flipV="1">
            <a:off x="4235137" y="2875664"/>
            <a:ext cx="1264099" cy="910327"/>
          </a:xfrm>
          <a:prstGeom prst="straightConnector1">
            <a:avLst/>
          </a:prstGeom>
          <a:ln w="76200" cmpd="sng">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4" name="CasellaDiTesto 23"/>
          <p:cNvSpPr txBox="1"/>
          <p:nvPr/>
        </p:nvSpPr>
        <p:spPr>
          <a:xfrm>
            <a:off x="1086430" y="6456799"/>
            <a:ext cx="6971139" cy="276999"/>
          </a:xfrm>
          <a:prstGeom prst="rect">
            <a:avLst/>
          </a:prstGeom>
          <a:solidFill>
            <a:srgbClr val="CCFFCC"/>
          </a:solidFill>
          <a:ln>
            <a:solidFill>
              <a:schemeClr val="tx1"/>
            </a:solidFill>
          </a:ln>
        </p:spPr>
        <p:txBody>
          <a:bodyPr wrap="none" rtlCol="0">
            <a:spAutoFit/>
          </a:bodyPr>
          <a:lstStyle/>
          <a:p>
            <a:r>
              <a:rPr lang="it-IT" sz="1200" dirty="0"/>
              <a:t>PREVALENZA DELLE SEQUENZE DI COORDINAZIONE SU QUELLE DI NON COORDINAZIONE</a:t>
            </a:r>
          </a:p>
        </p:txBody>
      </p:sp>
      <p:sp>
        <p:nvSpPr>
          <p:cNvPr id="26" name="Anello 25"/>
          <p:cNvSpPr/>
          <p:nvPr/>
        </p:nvSpPr>
        <p:spPr>
          <a:xfrm>
            <a:off x="1616743" y="1278457"/>
            <a:ext cx="1467296" cy="910764"/>
          </a:xfrm>
          <a:prstGeom prst="donut">
            <a:avLst>
              <a:gd name="adj" fmla="val 0"/>
            </a:avLst>
          </a:prstGeom>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defPPr>
              <a:defRPr lang="it-IT"/>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it-IT">
              <a:ln w="3175" cmpd="sng">
                <a:solidFill>
                  <a:srgbClr val="EB073D"/>
                </a:solidFill>
              </a:ln>
              <a:solidFill>
                <a:schemeClr val="tx1"/>
              </a:solidFill>
            </a:endParaRPr>
          </a:p>
        </p:txBody>
      </p:sp>
      <p:sp>
        <p:nvSpPr>
          <p:cNvPr id="28" name="CasellaDiTesto 27"/>
          <p:cNvSpPr txBox="1"/>
          <p:nvPr/>
        </p:nvSpPr>
        <p:spPr>
          <a:xfrm>
            <a:off x="-1499792" y="1891396"/>
            <a:ext cx="184666" cy="369332"/>
          </a:xfrm>
          <a:prstGeom prst="rect">
            <a:avLst/>
          </a:prstGeom>
          <a:noFill/>
        </p:spPr>
        <p:txBody>
          <a:bodyPr wrap="none" rtlCol="0">
            <a:spAutoFit/>
          </a:bodyPr>
          <a:lstStyle/>
          <a:p>
            <a:endParaRPr lang="it-IT" dirty="0"/>
          </a:p>
        </p:txBody>
      </p:sp>
      <p:sp>
        <p:nvSpPr>
          <p:cNvPr id="29" name="Anello 28"/>
          <p:cNvSpPr/>
          <p:nvPr/>
        </p:nvSpPr>
        <p:spPr>
          <a:xfrm>
            <a:off x="2767840" y="2189221"/>
            <a:ext cx="2231465" cy="910764"/>
          </a:xfrm>
          <a:prstGeom prst="donut">
            <a:avLst>
              <a:gd name="adj" fmla="val 0"/>
            </a:avLst>
          </a:prstGeom>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defPPr>
              <a:defRPr lang="it-IT"/>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it-IT">
              <a:ln w="3175" cmpd="sng">
                <a:solidFill>
                  <a:srgbClr val="EB073D"/>
                </a:solidFill>
              </a:ln>
              <a:solidFill>
                <a:schemeClr val="tx1"/>
              </a:solidFill>
            </a:endParaRPr>
          </a:p>
        </p:txBody>
      </p:sp>
      <p:sp>
        <p:nvSpPr>
          <p:cNvPr id="22" name="_s2065"/>
          <p:cNvSpPr>
            <a:spLocks noChangeArrowheads="1"/>
          </p:cNvSpPr>
          <p:nvPr/>
        </p:nvSpPr>
        <p:spPr bwMode="auto">
          <a:xfrm>
            <a:off x="5786970" y="4558438"/>
            <a:ext cx="3234306" cy="1365467"/>
          </a:xfrm>
          <a:prstGeom prst="ellipse">
            <a:avLst/>
          </a:prstGeom>
          <a:solidFill>
            <a:srgbClr val="66FFFF"/>
          </a:solidFill>
          <a:ln>
            <a:solidFill>
              <a:schemeClr val="tx1"/>
            </a:solidFill>
            <a:headEnd/>
            <a:tailEnd/>
          </a:ln>
        </p:spPr>
        <p:style>
          <a:lnRef idx="1">
            <a:schemeClr val="accent4"/>
          </a:lnRef>
          <a:fillRef idx="2">
            <a:schemeClr val="accent4"/>
          </a:fillRef>
          <a:effectRef idx="1">
            <a:schemeClr val="accent4"/>
          </a:effectRef>
          <a:fontRef idx="minor">
            <a:schemeClr val="dk1"/>
          </a:fontRef>
        </p:style>
        <p:txBody>
          <a:bodyPr wrap="none" lIns="0" tIns="0" rIns="0" bIns="0" anchor="ctr"/>
          <a:lstStyle/>
          <a:p>
            <a:pPr algn="ctr"/>
            <a:r>
              <a:rPr lang="it-IT" b="1" dirty="0">
                <a:latin typeface="Courier New" charset="0"/>
              </a:rPr>
              <a:t>COSTANZA OGGETTUALE</a:t>
            </a:r>
          </a:p>
          <a:p>
            <a:pPr algn="ctr"/>
            <a:r>
              <a:rPr lang="it-IT" b="1" dirty="0">
                <a:latin typeface="Courier New" charset="0"/>
              </a:rPr>
              <a:t>PERMANENZA DELL’OGGETTO</a:t>
            </a:r>
          </a:p>
        </p:txBody>
      </p:sp>
      <p:cxnSp>
        <p:nvCxnSpPr>
          <p:cNvPr id="23" name="Connettore 2 22"/>
          <p:cNvCxnSpPr/>
          <p:nvPr/>
        </p:nvCxnSpPr>
        <p:spPr>
          <a:xfrm flipH="1" flipV="1">
            <a:off x="5786970" y="4074670"/>
            <a:ext cx="950665" cy="643233"/>
          </a:xfrm>
          <a:prstGeom prst="straightConnector1">
            <a:avLst/>
          </a:prstGeom>
          <a:ln w="76200" cmpd="sng">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3666409"/>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Unknow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3765" y="3001964"/>
            <a:ext cx="4123147" cy="2212885"/>
          </a:xfrm>
          <a:prstGeom prst="rect">
            <a:avLst/>
          </a:prstGeom>
          <a:ln>
            <a:solidFill>
              <a:srgbClr val="000000"/>
            </a:solidFill>
          </a:ln>
        </p:spPr>
      </p:pic>
      <p:pic>
        <p:nvPicPr>
          <p:cNvPr id="7" name="Immagine 6"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969" y="1598740"/>
            <a:ext cx="2884476" cy="1522577"/>
          </a:xfrm>
          <a:prstGeom prst="rect">
            <a:avLst/>
          </a:prstGeom>
        </p:spPr>
      </p:pic>
      <p:pic>
        <p:nvPicPr>
          <p:cNvPr id="10" name="Immagine 9" descr="36048970-happy-loving-couple-embracing-and-kissing-outdoors-at-summertime-under-blue-sky--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811" y="157366"/>
            <a:ext cx="2956042" cy="1774560"/>
          </a:xfrm>
          <a:prstGeom prst="rect">
            <a:avLst/>
          </a:prstGeom>
          <a:ln>
            <a:solidFill>
              <a:srgbClr val="000000"/>
            </a:solidFill>
          </a:ln>
        </p:spPr>
      </p:pic>
      <p:pic>
        <p:nvPicPr>
          <p:cNvPr id="11" name="Immagine 10" descr="image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7969" y="2895761"/>
            <a:ext cx="1630608" cy="1657100"/>
          </a:xfrm>
          <a:prstGeom prst="rect">
            <a:avLst/>
          </a:prstGeom>
        </p:spPr>
      </p:pic>
      <p:pic>
        <p:nvPicPr>
          <p:cNvPr id="12" name="Immagine 11" descr="36048970-happy-loving-couple-embracing-and-kissing-outdoors-at-summertime-under-blue-sky--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2424" y="4791472"/>
            <a:ext cx="2956042" cy="1774560"/>
          </a:xfrm>
          <a:prstGeom prst="rect">
            <a:avLst/>
          </a:prstGeom>
          <a:ln>
            <a:solidFill>
              <a:srgbClr val="000000"/>
            </a:solidFill>
          </a:ln>
        </p:spPr>
      </p:pic>
      <p:sp>
        <p:nvSpPr>
          <p:cNvPr id="14" name="CasellaDiTesto 13"/>
          <p:cNvSpPr txBox="1"/>
          <p:nvPr/>
        </p:nvSpPr>
        <p:spPr>
          <a:xfrm>
            <a:off x="2886171" y="508224"/>
            <a:ext cx="4010082" cy="369332"/>
          </a:xfrm>
          <a:prstGeom prst="rect">
            <a:avLst/>
          </a:prstGeom>
          <a:solidFill>
            <a:srgbClr val="FFFF00"/>
          </a:solidFill>
          <a:ln>
            <a:solidFill>
              <a:srgbClr val="000000"/>
            </a:solidFill>
          </a:ln>
        </p:spPr>
        <p:txBody>
          <a:bodyPr wrap="none" rtlCol="0">
            <a:spAutoFit/>
          </a:bodyPr>
          <a:lstStyle/>
          <a:p>
            <a:r>
              <a:rPr lang="it-IT" b="1" dirty="0">
                <a:ln w="1905"/>
                <a:solidFill>
                  <a:schemeClr val="tx2"/>
                </a:solidFill>
                <a:effectLst>
                  <a:innerShdw blurRad="69850" dist="43180" dir="5400000">
                    <a:srgbClr val="000000">
                      <a:alpha val="65000"/>
                    </a:srgbClr>
                  </a:innerShdw>
                </a:effectLst>
                <a:latin typeface="Comic Sans MS"/>
                <a:cs typeface="Comic Sans MS"/>
              </a:rPr>
              <a:t>MOMENTI AFFETTIVI INTENSI</a:t>
            </a:r>
            <a:endParaRPr lang="it-IT" dirty="0"/>
          </a:p>
        </p:txBody>
      </p:sp>
      <p:sp>
        <p:nvSpPr>
          <p:cNvPr id="16" name="CasellaDiTesto 15"/>
          <p:cNvSpPr txBox="1"/>
          <p:nvPr/>
        </p:nvSpPr>
        <p:spPr>
          <a:xfrm>
            <a:off x="1833358" y="2538126"/>
            <a:ext cx="1300356" cy="369332"/>
          </a:xfrm>
          <a:prstGeom prst="rect">
            <a:avLst/>
          </a:prstGeom>
          <a:solidFill>
            <a:srgbClr val="FFFF00"/>
          </a:solidFill>
          <a:ln>
            <a:solidFill>
              <a:schemeClr val="tx1"/>
            </a:solidFill>
          </a:ln>
        </p:spPr>
        <p:txBody>
          <a:bodyPr wrap="none" rtlCol="0">
            <a:spAutoFit/>
          </a:bodyPr>
          <a:lstStyle/>
          <a:p>
            <a:r>
              <a:rPr lang="it-IT" b="1" dirty="0">
                <a:ln w="1905"/>
                <a:solidFill>
                  <a:schemeClr val="tx2"/>
                </a:solidFill>
                <a:effectLst>
                  <a:innerShdw blurRad="69850" dist="43180" dir="5400000">
                    <a:srgbClr val="000000">
                      <a:alpha val="65000"/>
                    </a:srgbClr>
                  </a:innerShdw>
                </a:effectLst>
                <a:latin typeface="Comic Sans MS"/>
                <a:cs typeface="Comic Sans MS"/>
              </a:rPr>
              <a:t>ROTTURE</a:t>
            </a:r>
            <a:endParaRPr lang="it-IT" dirty="0"/>
          </a:p>
        </p:txBody>
      </p:sp>
      <p:sp>
        <p:nvSpPr>
          <p:cNvPr id="18" name="CasellaDiTesto 17"/>
          <p:cNvSpPr txBox="1"/>
          <p:nvPr/>
        </p:nvSpPr>
        <p:spPr>
          <a:xfrm>
            <a:off x="5046817" y="4593301"/>
            <a:ext cx="1851213" cy="369332"/>
          </a:xfrm>
          <a:prstGeom prst="rect">
            <a:avLst/>
          </a:prstGeom>
          <a:solidFill>
            <a:srgbClr val="FFFF00"/>
          </a:solidFill>
          <a:ln>
            <a:solidFill>
              <a:srgbClr val="000000"/>
            </a:solidFill>
          </a:ln>
        </p:spPr>
        <p:txBody>
          <a:bodyPr wrap="none" rtlCol="0">
            <a:spAutoFit/>
          </a:bodyPr>
          <a:lstStyle/>
          <a:p>
            <a:r>
              <a:rPr lang="it-IT" b="1" dirty="0">
                <a:ln w="1905"/>
                <a:solidFill>
                  <a:schemeClr val="tx2"/>
                </a:solidFill>
                <a:effectLst>
                  <a:innerShdw blurRad="69850" dist="43180" dir="5400000">
                    <a:srgbClr val="000000">
                      <a:alpha val="65000"/>
                    </a:srgbClr>
                  </a:innerShdw>
                </a:effectLst>
                <a:latin typeface="Comic Sans MS"/>
                <a:cs typeface="Comic Sans MS"/>
              </a:rPr>
              <a:t>RIPARAZIONI</a:t>
            </a:r>
            <a:endParaRPr lang="it-IT" dirty="0"/>
          </a:p>
        </p:txBody>
      </p:sp>
      <p:sp>
        <p:nvSpPr>
          <p:cNvPr id="20" name="CasellaDiTesto 19"/>
          <p:cNvSpPr txBox="1"/>
          <p:nvPr/>
        </p:nvSpPr>
        <p:spPr>
          <a:xfrm>
            <a:off x="2483536" y="5561635"/>
            <a:ext cx="4010082" cy="369332"/>
          </a:xfrm>
          <a:prstGeom prst="rect">
            <a:avLst/>
          </a:prstGeom>
          <a:solidFill>
            <a:srgbClr val="FFFF00"/>
          </a:solidFill>
          <a:ln>
            <a:solidFill>
              <a:srgbClr val="000000"/>
            </a:solidFill>
          </a:ln>
        </p:spPr>
        <p:txBody>
          <a:bodyPr wrap="none" rtlCol="0">
            <a:spAutoFit/>
          </a:bodyPr>
          <a:lstStyle/>
          <a:p>
            <a:r>
              <a:rPr lang="it-IT" b="1" dirty="0">
                <a:ln w="1905"/>
                <a:solidFill>
                  <a:schemeClr val="tx2"/>
                </a:solidFill>
                <a:effectLst>
                  <a:innerShdw blurRad="69850" dist="43180" dir="5400000">
                    <a:srgbClr val="000000">
                      <a:alpha val="65000"/>
                    </a:srgbClr>
                  </a:innerShdw>
                </a:effectLst>
                <a:latin typeface="Comic Sans MS"/>
                <a:cs typeface="Comic Sans MS"/>
              </a:rPr>
              <a:t>MOMENTI AFFETTIVI INTENSI</a:t>
            </a:r>
            <a:endParaRPr lang="it-IT" dirty="0"/>
          </a:p>
        </p:txBody>
      </p:sp>
      <p:sp>
        <p:nvSpPr>
          <p:cNvPr id="22" name="CasellaDiTesto 21"/>
          <p:cNvSpPr txBox="1"/>
          <p:nvPr/>
        </p:nvSpPr>
        <p:spPr>
          <a:xfrm>
            <a:off x="49101" y="6538769"/>
            <a:ext cx="9094899" cy="276999"/>
          </a:xfrm>
          <a:prstGeom prst="rect">
            <a:avLst/>
          </a:prstGeom>
          <a:solidFill>
            <a:srgbClr val="FFFF00"/>
          </a:solidFill>
          <a:ln>
            <a:solidFill>
              <a:schemeClr val="tx1"/>
            </a:solidFill>
          </a:ln>
        </p:spPr>
        <p:txBody>
          <a:bodyPr wrap="square" rtlCol="0">
            <a:spAutoFit/>
          </a:bodyPr>
          <a:lstStyle/>
          <a:p>
            <a:pPr algn="ctr"/>
            <a:r>
              <a:rPr lang="it-IT" sz="1200" dirty="0"/>
              <a:t>PREVALENZA DELLE SEQUENZE DI </a:t>
            </a:r>
            <a:r>
              <a:rPr lang="it-IT" sz="1200" b="1" dirty="0"/>
              <a:t>COORDINAZIONE</a:t>
            </a:r>
            <a:r>
              <a:rPr lang="it-IT" sz="1200" dirty="0"/>
              <a:t> SU QUELLE DI </a:t>
            </a:r>
            <a:r>
              <a:rPr lang="it-IT" sz="1200" b="1" dirty="0">
                <a:solidFill>
                  <a:srgbClr val="FF0000"/>
                </a:solidFill>
              </a:rPr>
              <a:t>NON COORDINAZIONE</a:t>
            </a:r>
          </a:p>
        </p:txBody>
      </p:sp>
    </p:spTree>
    <p:extLst>
      <p:ext uri="{BB962C8B-B14F-4D97-AF65-F5344CB8AC3E}">
        <p14:creationId xmlns:p14="http://schemas.microsoft.com/office/powerpoint/2010/main" val="13943215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Unknow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3765" y="3001964"/>
            <a:ext cx="4123147" cy="2212885"/>
          </a:xfrm>
          <a:prstGeom prst="rect">
            <a:avLst/>
          </a:prstGeom>
          <a:ln>
            <a:solidFill>
              <a:srgbClr val="000000"/>
            </a:solidFill>
          </a:ln>
        </p:spPr>
      </p:pic>
      <p:pic>
        <p:nvPicPr>
          <p:cNvPr id="7" name="Immagine 6"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969" y="1598740"/>
            <a:ext cx="2884476" cy="1522577"/>
          </a:xfrm>
          <a:prstGeom prst="rect">
            <a:avLst/>
          </a:prstGeom>
        </p:spPr>
      </p:pic>
      <p:pic>
        <p:nvPicPr>
          <p:cNvPr id="10" name="Immagine 9" descr="36048970-happy-loving-couple-embracing-and-kissing-outdoors-at-summertime-under-blue-sky--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811" y="157366"/>
            <a:ext cx="2956042" cy="1774560"/>
          </a:xfrm>
          <a:prstGeom prst="rect">
            <a:avLst/>
          </a:prstGeom>
          <a:ln>
            <a:solidFill>
              <a:srgbClr val="000000"/>
            </a:solidFill>
          </a:ln>
        </p:spPr>
      </p:pic>
      <p:pic>
        <p:nvPicPr>
          <p:cNvPr id="11" name="Immagine 10" descr="image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7968" y="2895761"/>
            <a:ext cx="2033829" cy="2066872"/>
          </a:xfrm>
          <a:prstGeom prst="rect">
            <a:avLst/>
          </a:prstGeom>
        </p:spPr>
      </p:pic>
      <p:sp>
        <p:nvSpPr>
          <p:cNvPr id="14" name="CasellaDiTesto 13"/>
          <p:cNvSpPr txBox="1"/>
          <p:nvPr/>
        </p:nvSpPr>
        <p:spPr>
          <a:xfrm>
            <a:off x="2886171" y="508224"/>
            <a:ext cx="4010082" cy="369332"/>
          </a:xfrm>
          <a:prstGeom prst="rect">
            <a:avLst/>
          </a:prstGeom>
          <a:solidFill>
            <a:srgbClr val="FFFF00"/>
          </a:solidFill>
          <a:ln>
            <a:solidFill>
              <a:srgbClr val="000000"/>
            </a:solidFill>
          </a:ln>
        </p:spPr>
        <p:txBody>
          <a:bodyPr wrap="none" rtlCol="0">
            <a:spAutoFit/>
          </a:bodyPr>
          <a:lstStyle/>
          <a:p>
            <a:r>
              <a:rPr lang="it-IT" b="1" dirty="0">
                <a:ln w="1905"/>
                <a:solidFill>
                  <a:schemeClr val="tx2"/>
                </a:solidFill>
                <a:effectLst>
                  <a:innerShdw blurRad="69850" dist="43180" dir="5400000">
                    <a:srgbClr val="000000">
                      <a:alpha val="65000"/>
                    </a:srgbClr>
                  </a:innerShdw>
                </a:effectLst>
                <a:latin typeface="Comic Sans MS"/>
                <a:cs typeface="Comic Sans MS"/>
              </a:rPr>
              <a:t>MOMENTI AFFETTIVI INTENSI</a:t>
            </a:r>
            <a:endParaRPr lang="it-IT" dirty="0"/>
          </a:p>
        </p:txBody>
      </p:sp>
      <p:sp>
        <p:nvSpPr>
          <p:cNvPr id="16" name="CasellaDiTesto 15"/>
          <p:cNvSpPr txBox="1"/>
          <p:nvPr/>
        </p:nvSpPr>
        <p:spPr>
          <a:xfrm>
            <a:off x="1752016" y="2632632"/>
            <a:ext cx="1300356" cy="369332"/>
          </a:xfrm>
          <a:prstGeom prst="rect">
            <a:avLst/>
          </a:prstGeom>
          <a:solidFill>
            <a:srgbClr val="FFFF00"/>
          </a:solidFill>
          <a:ln>
            <a:solidFill>
              <a:schemeClr val="tx1"/>
            </a:solidFill>
          </a:ln>
        </p:spPr>
        <p:txBody>
          <a:bodyPr wrap="none" rtlCol="0">
            <a:spAutoFit/>
          </a:bodyPr>
          <a:lstStyle/>
          <a:p>
            <a:r>
              <a:rPr lang="it-IT" b="1" dirty="0">
                <a:ln w="1905"/>
                <a:solidFill>
                  <a:schemeClr val="tx2"/>
                </a:solidFill>
                <a:effectLst>
                  <a:innerShdw blurRad="69850" dist="43180" dir="5400000">
                    <a:srgbClr val="000000">
                      <a:alpha val="65000"/>
                    </a:srgbClr>
                  </a:innerShdw>
                </a:effectLst>
                <a:latin typeface="Comic Sans MS"/>
                <a:cs typeface="Comic Sans MS"/>
              </a:rPr>
              <a:t>ROTTURE</a:t>
            </a:r>
            <a:endParaRPr lang="it-IT" dirty="0"/>
          </a:p>
        </p:txBody>
      </p:sp>
      <p:sp>
        <p:nvSpPr>
          <p:cNvPr id="18" name="CasellaDiTesto 17"/>
          <p:cNvSpPr txBox="1"/>
          <p:nvPr/>
        </p:nvSpPr>
        <p:spPr>
          <a:xfrm>
            <a:off x="5046817" y="4593301"/>
            <a:ext cx="1851213" cy="369332"/>
          </a:xfrm>
          <a:prstGeom prst="rect">
            <a:avLst/>
          </a:prstGeom>
          <a:solidFill>
            <a:srgbClr val="FFFF00"/>
          </a:solidFill>
          <a:ln>
            <a:solidFill>
              <a:srgbClr val="000000"/>
            </a:solidFill>
          </a:ln>
        </p:spPr>
        <p:txBody>
          <a:bodyPr wrap="none" rtlCol="0">
            <a:spAutoFit/>
          </a:bodyPr>
          <a:lstStyle/>
          <a:p>
            <a:r>
              <a:rPr lang="it-IT" b="1" dirty="0">
                <a:ln w="1905"/>
                <a:solidFill>
                  <a:schemeClr val="tx2"/>
                </a:solidFill>
                <a:effectLst>
                  <a:innerShdw blurRad="69850" dist="43180" dir="5400000">
                    <a:srgbClr val="000000">
                      <a:alpha val="65000"/>
                    </a:srgbClr>
                  </a:innerShdw>
                </a:effectLst>
                <a:latin typeface="Comic Sans MS"/>
                <a:cs typeface="Comic Sans MS"/>
              </a:rPr>
              <a:t>RIPARAZIONI</a:t>
            </a:r>
            <a:endParaRPr lang="it-IT" dirty="0"/>
          </a:p>
        </p:txBody>
      </p:sp>
      <p:sp>
        <p:nvSpPr>
          <p:cNvPr id="2" name="Per 1"/>
          <p:cNvSpPr/>
          <p:nvPr/>
        </p:nvSpPr>
        <p:spPr>
          <a:xfrm>
            <a:off x="5188468" y="2632632"/>
            <a:ext cx="2877979" cy="3014537"/>
          </a:xfrm>
          <a:prstGeom prst="mathMultiply">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 name="Immagine 3" descr="images-1.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811" y="4390701"/>
            <a:ext cx="3692168" cy="2197100"/>
          </a:xfrm>
          <a:prstGeom prst="rect">
            <a:avLst/>
          </a:prstGeom>
        </p:spPr>
      </p:pic>
      <p:sp>
        <p:nvSpPr>
          <p:cNvPr id="15" name="CasellaDiTesto 14"/>
          <p:cNvSpPr txBox="1"/>
          <p:nvPr/>
        </p:nvSpPr>
        <p:spPr>
          <a:xfrm>
            <a:off x="3506642" y="5363458"/>
            <a:ext cx="5444444" cy="923330"/>
          </a:xfrm>
          <a:prstGeom prst="rect">
            <a:avLst/>
          </a:prstGeom>
          <a:solidFill>
            <a:srgbClr val="FF0000"/>
          </a:solidFill>
          <a:ln>
            <a:solidFill>
              <a:srgbClr val="000000"/>
            </a:solidFill>
          </a:ln>
        </p:spPr>
        <p:txBody>
          <a:bodyPr wrap="none" rtlCol="0">
            <a:spAutoFit/>
          </a:bodyPr>
          <a:lstStyle/>
          <a:p>
            <a:pPr algn="ctr"/>
            <a:r>
              <a:rPr lang="it-IT" b="1" dirty="0">
                <a:ln w="1905"/>
                <a:solidFill>
                  <a:schemeClr val="tx2"/>
                </a:solidFill>
                <a:effectLst>
                  <a:innerShdw blurRad="69850" dist="43180" dir="5400000">
                    <a:srgbClr val="000000">
                      <a:alpha val="65000"/>
                    </a:srgbClr>
                  </a:innerShdw>
                </a:effectLst>
                <a:latin typeface="Comic Sans MS"/>
                <a:cs typeface="Comic Sans MS"/>
              </a:rPr>
              <a:t>CONFLITTI RELAZIONALI INTERMITTENTI</a:t>
            </a:r>
          </a:p>
          <a:p>
            <a:pPr algn="ctr"/>
            <a:r>
              <a:rPr lang="it-IT" b="1" dirty="0">
                <a:ln w="1905"/>
                <a:solidFill>
                  <a:schemeClr val="tx2"/>
                </a:solidFill>
                <a:effectLst>
                  <a:innerShdw blurRad="69850" dist="43180" dir="5400000">
                    <a:srgbClr val="000000">
                      <a:alpha val="65000"/>
                    </a:srgbClr>
                  </a:innerShdw>
                </a:effectLst>
                <a:latin typeface="Comic Sans MS"/>
                <a:cs typeface="Comic Sans MS"/>
              </a:rPr>
              <a:t>A BASSA/MEDIA/ALTA INTENSITA’</a:t>
            </a:r>
          </a:p>
          <a:p>
            <a:pPr algn="ctr"/>
            <a:r>
              <a:rPr lang="it-IT" b="1" dirty="0">
                <a:ln w="1905"/>
                <a:solidFill>
                  <a:schemeClr val="tx2"/>
                </a:solidFill>
                <a:effectLst>
                  <a:innerShdw blurRad="69850" dist="43180" dir="5400000">
                    <a:srgbClr val="000000">
                      <a:alpha val="65000"/>
                    </a:srgbClr>
                  </a:innerShdw>
                </a:effectLst>
                <a:latin typeface="Comic Sans MS"/>
                <a:cs typeface="Comic Sans MS"/>
              </a:rPr>
              <a:t>CONFLITTUALITA’ RELAZIONALE CRONICA</a:t>
            </a:r>
            <a:endParaRPr lang="it-IT" dirty="0"/>
          </a:p>
        </p:txBody>
      </p:sp>
      <p:sp>
        <p:nvSpPr>
          <p:cNvPr id="8" name="CasellaDiTesto 7"/>
          <p:cNvSpPr txBox="1"/>
          <p:nvPr/>
        </p:nvSpPr>
        <p:spPr>
          <a:xfrm>
            <a:off x="-2026745" y="4323191"/>
            <a:ext cx="184666" cy="369332"/>
          </a:xfrm>
          <a:prstGeom prst="rect">
            <a:avLst/>
          </a:prstGeom>
          <a:noFill/>
        </p:spPr>
        <p:txBody>
          <a:bodyPr wrap="none" rtlCol="0">
            <a:spAutoFit/>
          </a:bodyPr>
          <a:lstStyle/>
          <a:p>
            <a:endParaRPr lang="it-IT" dirty="0"/>
          </a:p>
        </p:txBody>
      </p:sp>
      <p:sp>
        <p:nvSpPr>
          <p:cNvPr id="17" name="CasellaDiTesto 16"/>
          <p:cNvSpPr txBox="1"/>
          <p:nvPr/>
        </p:nvSpPr>
        <p:spPr>
          <a:xfrm>
            <a:off x="0" y="6385745"/>
            <a:ext cx="9144000" cy="276999"/>
          </a:xfrm>
          <a:prstGeom prst="rect">
            <a:avLst/>
          </a:prstGeom>
          <a:solidFill>
            <a:srgbClr val="FFFF00"/>
          </a:solidFill>
          <a:ln>
            <a:solidFill>
              <a:schemeClr val="tx1"/>
            </a:solidFill>
          </a:ln>
        </p:spPr>
        <p:txBody>
          <a:bodyPr wrap="square" rtlCol="0">
            <a:spAutoFit/>
          </a:bodyPr>
          <a:lstStyle/>
          <a:p>
            <a:pPr algn="ctr"/>
            <a:r>
              <a:rPr lang="it-IT" sz="1200" dirty="0"/>
              <a:t>PREVALENZA DELLE SEQUENZE DI </a:t>
            </a:r>
            <a:r>
              <a:rPr lang="it-IT" sz="1200" b="1" dirty="0">
                <a:solidFill>
                  <a:srgbClr val="FF0000"/>
                </a:solidFill>
              </a:rPr>
              <a:t>NON COORDINAZIONE </a:t>
            </a:r>
            <a:r>
              <a:rPr lang="it-IT" sz="1200" dirty="0"/>
              <a:t>SU QUELLE </a:t>
            </a:r>
            <a:r>
              <a:rPr lang="it-IT" sz="1200" b="1" dirty="0"/>
              <a:t>COORDINAZIONE</a:t>
            </a:r>
          </a:p>
        </p:txBody>
      </p:sp>
    </p:spTree>
    <p:extLst>
      <p:ext uri="{BB962C8B-B14F-4D97-AF65-F5344CB8AC3E}">
        <p14:creationId xmlns:p14="http://schemas.microsoft.com/office/powerpoint/2010/main" val="18014042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9" name="Rectangle 26"/>
          <p:cNvSpPr>
            <a:spLocks noChangeArrowheads="1"/>
          </p:cNvSpPr>
          <p:nvPr/>
        </p:nvSpPr>
        <p:spPr bwMode="auto">
          <a:xfrm>
            <a:off x="0" y="1002867"/>
            <a:ext cx="9144000" cy="5855133"/>
          </a:xfrm>
          <a:prstGeom prst="rect">
            <a:avLst/>
          </a:prstGeom>
          <a:solidFill>
            <a:srgbClr val="FF0000">
              <a:alpha val="25098"/>
            </a:srgbClr>
          </a:solidFill>
          <a:ln w="76200" cmpd="sng">
            <a:solidFill>
              <a:schemeClr val="accent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accent1"/>
              </a:solidFill>
              <a:cs typeface="Arial" charset="0"/>
            </a:endParaRPr>
          </a:p>
        </p:txBody>
      </p:sp>
      <p:sp>
        <p:nvSpPr>
          <p:cNvPr id="2070" name="Oval 27"/>
          <p:cNvSpPr>
            <a:spLocks noChangeArrowheads="1"/>
          </p:cNvSpPr>
          <p:nvPr/>
        </p:nvSpPr>
        <p:spPr bwMode="auto">
          <a:xfrm>
            <a:off x="167346" y="127477"/>
            <a:ext cx="8691080" cy="6593503"/>
          </a:xfrm>
          <a:prstGeom prst="ellipse">
            <a:avLst/>
          </a:prstGeom>
          <a:solidFill>
            <a:schemeClr val="accent1">
              <a:lumMod val="60000"/>
              <a:lumOff val="40000"/>
            </a:schemeClr>
          </a:solidFill>
          <a:ln w="9525">
            <a:solidFill>
              <a:schemeClr val="tx1"/>
            </a:solidFill>
            <a:round/>
            <a:headEnd/>
            <a:tailEnd/>
          </a:ln>
          <a:effectLst/>
          <a:extLst/>
        </p:spPr>
        <p:txBody>
          <a:bodyPr wrap="none" anchor="ctr"/>
          <a:lstStyle/>
          <a:p>
            <a:pPr>
              <a:defRPr/>
            </a:pPr>
            <a:endParaRPr lang="en-US">
              <a:solidFill>
                <a:schemeClr val="accent1"/>
              </a:solidFill>
              <a:cs typeface="Arial" charset="0"/>
            </a:endParaRPr>
          </a:p>
        </p:txBody>
      </p:sp>
      <p:grpSp>
        <p:nvGrpSpPr>
          <p:cNvPr id="8197" name="Content Placeholder 8196"/>
          <p:cNvGrpSpPr>
            <a:grpSpLocks/>
          </p:cNvGrpSpPr>
          <p:nvPr/>
        </p:nvGrpSpPr>
        <p:grpSpPr bwMode="auto">
          <a:xfrm>
            <a:off x="-3060700" y="-846138"/>
            <a:ext cx="15336838" cy="8704263"/>
            <a:chOff x="266" y="289"/>
            <a:chExt cx="5184" cy="3686"/>
          </a:xfrm>
        </p:grpSpPr>
        <p:sp>
          <p:nvSpPr>
            <p:cNvPr id="409604" name="AutoShape 4"/>
            <p:cNvSpPr>
              <a:spLocks noChangeAspect="1" noChangeArrowheads="1" noTextEdit="1"/>
            </p:cNvSpPr>
            <p:nvPr/>
          </p:nvSpPr>
          <p:spPr bwMode="auto">
            <a:xfrm>
              <a:off x="266" y="289"/>
              <a:ext cx="5184" cy="36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p>
          </p:txBody>
        </p:sp>
        <p:sp>
          <p:nvSpPr>
            <p:cNvPr id="409605" name="_s2052"/>
            <p:cNvSpPr>
              <a:spLocks noChangeShapeType="1"/>
            </p:cNvSpPr>
            <p:nvPr/>
          </p:nvSpPr>
          <p:spPr bwMode="auto">
            <a:xfrm flipH="1" flipV="1">
              <a:off x="2378" y="1651"/>
              <a:ext cx="312" cy="288"/>
            </a:xfrm>
            <a:prstGeom prst="line">
              <a:avLst/>
            </a:prstGeom>
            <a:noFill/>
            <a:ln w="31750">
              <a:solidFill>
                <a:schemeClr val="tx1"/>
              </a:solidFill>
              <a:round/>
              <a:headEnd/>
              <a:tailEnd/>
            </a:ln>
            <a:extLst>
              <a:ext uri="{909E8E84-426E-40dd-AFC4-6F175D3DCCD1}">
                <a14:hiddenFill xmlns="" xmlns:a14="http://schemas.microsoft.com/office/drawing/2010/main">
                  <a:noFill/>
                </a14:hiddenFill>
              </a:ext>
            </a:extLst>
          </p:spPr>
          <p:txBody>
            <a:bodyPr anchor="ctr"/>
            <a:lstStyle/>
            <a:p>
              <a:endParaRPr lang="it-IT"/>
            </a:p>
          </p:txBody>
        </p:sp>
        <p:sp>
          <p:nvSpPr>
            <p:cNvPr id="409607" name="_s2054"/>
            <p:cNvSpPr>
              <a:spLocks noChangeShapeType="1"/>
            </p:cNvSpPr>
            <p:nvPr/>
          </p:nvSpPr>
          <p:spPr bwMode="auto">
            <a:xfrm flipH="1">
              <a:off x="2207" y="2150"/>
              <a:ext cx="341" cy="164"/>
            </a:xfrm>
            <a:prstGeom prst="line">
              <a:avLst/>
            </a:prstGeom>
            <a:noFill/>
            <a:ln w="31750">
              <a:solidFill>
                <a:schemeClr val="tx1"/>
              </a:solidFill>
              <a:round/>
              <a:headEnd/>
              <a:tailEnd/>
            </a:ln>
            <a:extLst>
              <a:ext uri="{909E8E84-426E-40dd-AFC4-6F175D3DCCD1}">
                <a14:hiddenFill xmlns="" xmlns:a14="http://schemas.microsoft.com/office/drawing/2010/main">
                  <a:noFill/>
                </a14:hiddenFill>
              </a:ext>
            </a:extLst>
          </p:spPr>
          <p:txBody>
            <a:bodyPr anchor="ctr"/>
            <a:lstStyle/>
            <a:p>
              <a:endParaRPr lang="it-IT"/>
            </a:p>
          </p:txBody>
        </p:sp>
        <p:sp>
          <p:nvSpPr>
            <p:cNvPr id="409608" name="_s2055"/>
            <p:cNvSpPr>
              <a:spLocks noChangeArrowheads="1"/>
            </p:cNvSpPr>
            <p:nvPr/>
          </p:nvSpPr>
          <p:spPr bwMode="auto">
            <a:xfrm>
              <a:off x="1812" y="1225"/>
              <a:ext cx="781" cy="620"/>
            </a:xfrm>
            <a:prstGeom prst="ellipse">
              <a:avLst/>
            </a:prstGeom>
            <a:solidFill>
              <a:srgbClr val="66FFFF"/>
            </a:solidFill>
            <a:ln>
              <a:headEnd/>
              <a:tailEnd/>
            </a:ln>
          </p:spPr>
          <p:style>
            <a:lnRef idx="1">
              <a:schemeClr val="accent5"/>
            </a:lnRef>
            <a:fillRef idx="2">
              <a:schemeClr val="accent5"/>
            </a:fillRef>
            <a:effectRef idx="1">
              <a:schemeClr val="accent5"/>
            </a:effectRef>
            <a:fontRef idx="minor">
              <a:schemeClr val="dk1"/>
            </a:fontRef>
          </p:style>
          <p:txBody>
            <a:bodyPr wrap="none" lIns="0" tIns="0" rIns="0" bIns="0" anchor="ctr"/>
            <a:lstStyle/>
            <a:p>
              <a:pPr algn="ctr"/>
              <a:endParaRPr lang="it-IT" b="1" dirty="0">
                <a:latin typeface="Courier New" charset="0"/>
              </a:endParaRPr>
            </a:p>
          </p:txBody>
        </p:sp>
        <p:sp>
          <p:nvSpPr>
            <p:cNvPr id="409610" name="_s2057"/>
            <p:cNvSpPr>
              <a:spLocks noChangeArrowheads="1"/>
            </p:cNvSpPr>
            <p:nvPr/>
          </p:nvSpPr>
          <p:spPr bwMode="auto">
            <a:xfrm>
              <a:off x="1531" y="2028"/>
              <a:ext cx="770" cy="782"/>
            </a:xfrm>
            <a:prstGeom prst="ellipse">
              <a:avLst/>
            </a:prstGeom>
            <a:solidFill>
              <a:srgbClr val="66FFFF"/>
            </a:solidFill>
            <a:ln w="19050">
              <a:solidFill>
                <a:srgbClr val="FF0000"/>
              </a:solidFill>
              <a:round/>
              <a:headEnd/>
              <a:tailEnd/>
            </a:ln>
          </p:spPr>
          <p:txBody>
            <a:bodyPr wrap="none" lIns="0" tIns="0" rIns="0" bIns="0" anchor="ctr"/>
            <a:lstStyle/>
            <a:p>
              <a:pPr algn="ctr"/>
              <a:endParaRPr lang="it-IT" b="1" dirty="0">
                <a:solidFill>
                  <a:srgbClr val="000000"/>
                </a:solidFill>
                <a:latin typeface="Courier New" charset="0"/>
              </a:endParaRPr>
            </a:p>
          </p:txBody>
        </p:sp>
        <p:sp>
          <p:nvSpPr>
            <p:cNvPr id="409611" name="_s2058"/>
            <p:cNvSpPr>
              <a:spLocks noChangeShapeType="1"/>
            </p:cNvSpPr>
            <p:nvPr/>
          </p:nvSpPr>
          <p:spPr bwMode="auto">
            <a:xfrm>
              <a:off x="2858" y="2370"/>
              <a:ext cx="0" cy="440"/>
            </a:xfrm>
            <a:prstGeom prst="line">
              <a:avLst/>
            </a:prstGeom>
            <a:noFill/>
            <a:ln w="31750">
              <a:solidFill>
                <a:schemeClr val="tx1"/>
              </a:solidFill>
              <a:round/>
              <a:headEnd/>
              <a:tailEnd/>
            </a:ln>
            <a:extLst>
              <a:ext uri="{909E8E84-426E-40dd-AFC4-6F175D3DCCD1}">
                <a14:hiddenFill xmlns="" xmlns:a14="http://schemas.microsoft.com/office/drawing/2010/main">
                  <a:noFill/>
                </a14:hiddenFill>
              </a:ext>
            </a:extLst>
          </p:spPr>
          <p:txBody>
            <a:bodyPr anchor="ctr"/>
            <a:lstStyle/>
            <a:p>
              <a:endParaRPr lang="it-IT"/>
            </a:p>
          </p:txBody>
        </p:sp>
        <p:sp>
          <p:nvSpPr>
            <p:cNvPr id="409612" name="_s2059"/>
            <p:cNvSpPr>
              <a:spLocks noChangeArrowheads="1"/>
            </p:cNvSpPr>
            <p:nvPr/>
          </p:nvSpPr>
          <p:spPr bwMode="auto">
            <a:xfrm>
              <a:off x="2478" y="2810"/>
              <a:ext cx="761" cy="635"/>
            </a:xfrm>
            <a:prstGeom prst="ellipse">
              <a:avLst/>
            </a:prstGeom>
            <a:solidFill>
              <a:srgbClr val="FFC000"/>
            </a:solidFill>
            <a:ln>
              <a:headEnd/>
              <a:tailEnd/>
            </a:ln>
          </p:spPr>
          <p:style>
            <a:lnRef idx="1">
              <a:schemeClr val="accent2"/>
            </a:lnRef>
            <a:fillRef idx="2">
              <a:schemeClr val="accent2"/>
            </a:fillRef>
            <a:effectRef idx="1">
              <a:schemeClr val="accent2"/>
            </a:effectRef>
            <a:fontRef idx="minor">
              <a:schemeClr val="dk1"/>
            </a:fontRef>
          </p:style>
          <p:txBody>
            <a:bodyPr wrap="none" lIns="0" tIns="0" rIns="0" bIns="0" anchor="ctr"/>
            <a:lstStyle/>
            <a:p>
              <a:pPr algn="ctr"/>
              <a:r>
                <a:rPr lang="it-IT" b="1">
                  <a:solidFill>
                    <a:srgbClr val="000000"/>
                  </a:solidFill>
                  <a:latin typeface="Courier New" charset="0"/>
                </a:rPr>
                <a:t>2</a:t>
              </a:r>
              <a:endParaRPr lang="it-IT" b="1" dirty="0">
                <a:solidFill>
                  <a:srgbClr val="000000"/>
                </a:solidFill>
                <a:latin typeface="Courier New" charset="0"/>
              </a:endParaRPr>
            </a:p>
            <a:p>
              <a:pPr algn="ctr"/>
              <a:r>
                <a:rPr lang="it-IT" b="1" dirty="0">
                  <a:solidFill>
                    <a:srgbClr val="000000"/>
                  </a:solidFill>
                  <a:latin typeface="Courier New" charset="0"/>
                </a:rPr>
                <a:t>RABBIA</a:t>
              </a:r>
            </a:p>
          </p:txBody>
        </p:sp>
        <p:sp>
          <p:nvSpPr>
            <p:cNvPr id="409614" name="_s2061"/>
            <p:cNvSpPr>
              <a:spLocks noChangeArrowheads="1"/>
            </p:cNvSpPr>
            <p:nvPr/>
          </p:nvSpPr>
          <p:spPr bwMode="auto">
            <a:xfrm>
              <a:off x="3512" y="1928"/>
              <a:ext cx="793" cy="732"/>
            </a:xfrm>
            <a:prstGeom prst="ellipse">
              <a:avLst/>
            </a:prstGeom>
            <a:solidFill>
              <a:srgbClr val="FFC000"/>
            </a:solidFill>
            <a:ln>
              <a:headEnd/>
              <a:tailEnd/>
            </a:ln>
          </p:spPr>
          <p:style>
            <a:lnRef idx="1">
              <a:schemeClr val="accent2"/>
            </a:lnRef>
            <a:fillRef idx="2">
              <a:schemeClr val="accent2"/>
            </a:fillRef>
            <a:effectRef idx="1">
              <a:schemeClr val="accent2"/>
            </a:effectRef>
            <a:fontRef idx="minor">
              <a:schemeClr val="dk1"/>
            </a:fontRef>
          </p:style>
          <p:txBody>
            <a:bodyPr wrap="none" lIns="0" tIns="0" rIns="0" bIns="0" anchor="ctr"/>
            <a:lstStyle/>
            <a:p>
              <a:pPr algn="ctr"/>
              <a:r>
                <a:rPr lang="it-IT" b="1" dirty="0">
                  <a:latin typeface="Courier New" charset="0"/>
                </a:rPr>
                <a:t>1</a:t>
              </a:r>
            </a:p>
            <a:p>
              <a:pPr algn="ctr"/>
              <a:r>
                <a:rPr lang="it-IT" b="1" dirty="0">
                  <a:latin typeface="Courier New" charset="0"/>
                </a:rPr>
                <a:t>PROTESTA</a:t>
              </a:r>
            </a:p>
            <a:p>
              <a:pPr algn="ctr"/>
              <a:r>
                <a:rPr lang="it-IT" b="1" dirty="0">
                  <a:latin typeface="Courier New" charset="0"/>
                </a:rPr>
                <a:t>(BOWLBY)</a:t>
              </a:r>
            </a:p>
          </p:txBody>
        </p:sp>
        <p:sp>
          <p:nvSpPr>
            <p:cNvPr id="409621" name="_s2068"/>
            <p:cNvSpPr>
              <a:spLocks noChangeArrowheads="1"/>
            </p:cNvSpPr>
            <p:nvPr/>
          </p:nvSpPr>
          <p:spPr bwMode="auto">
            <a:xfrm>
              <a:off x="2378" y="1892"/>
              <a:ext cx="960" cy="735"/>
            </a:xfrm>
            <a:prstGeom prst="ellipse">
              <a:avLst/>
            </a:prstGeom>
            <a:solidFill>
              <a:srgbClr val="000000"/>
            </a:solidFill>
            <a:ln w="9525">
              <a:solidFill>
                <a:schemeClr val="bg1"/>
              </a:solidFill>
              <a:round/>
              <a:headEnd/>
              <a:tailEnd/>
            </a:ln>
          </p:spPr>
          <p:txBody>
            <a:bodyPr wrap="none" lIns="0" tIns="0" rIns="0" bIns="0" anchor="ctr"/>
            <a:lstStyle/>
            <a:p>
              <a:pPr algn="ctr"/>
              <a:r>
                <a:rPr lang="it-IT" sz="2100" b="1" dirty="0">
                  <a:solidFill>
                    <a:schemeClr val="bg1"/>
                  </a:solidFill>
                  <a:latin typeface="Courier New" charset="0"/>
                </a:rPr>
                <a:t> Dimensioni</a:t>
              </a:r>
            </a:p>
            <a:p>
              <a:pPr algn="ctr"/>
              <a:r>
                <a:rPr lang="it-IT" sz="2100" b="1" dirty="0">
                  <a:solidFill>
                    <a:schemeClr val="bg1"/>
                  </a:solidFill>
                  <a:latin typeface="Courier New" charset="0"/>
                </a:rPr>
                <a:t>dell’aggressività</a:t>
              </a:r>
            </a:p>
            <a:p>
              <a:pPr algn="ctr"/>
              <a:r>
                <a:rPr lang="it-IT" sz="2100" b="1" dirty="0">
                  <a:solidFill>
                    <a:schemeClr val="bg1"/>
                  </a:solidFill>
                  <a:latin typeface="Courier New" charset="0"/>
                </a:rPr>
                <a:t>nella regolazione </a:t>
              </a:r>
            </a:p>
            <a:p>
              <a:pPr algn="ctr"/>
              <a:r>
                <a:rPr lang="it-IT" sz="2100" b="1" dirty="0">
                  <a:solidFill>
                    <a:schemeClr val="bg1"/>
                  </a:solidFill>
                  <a:latin typeface="Courier New" charset="0"/>
                </a:rPr>
                <a:t>emotiva</a:t>
              </a:r>
            </a:p>
          </p:txBody>
        </p:sp>
      </p:grpSp>
      <p:sp>
        <p:nvSpPr>
          <p:cNvPr id="23" name="_s2058"/>
          <p:cNvSpPr>
            <a:spLocks noChangeShapeType="1"/>
          </p:cNvSpPr>
          <p:nvPr/>
        </p:nvSpPr>
        <p:spPr bwMode="auto">
          <a:xfrm flipH="1">
            <a:off x="6027795" y="3769280"/>
            <a:ext cx="514780" cy="28534"/>
          </a:xfrm>
          <a:prstGeom prst="line">
            <a:avLst/>
          </a:prstGeom>
          <a:noFill/>
          <a:ln w="31750">
            <a:solidFill>
              <a:schemeClr val="tx1"/>
            </a:solidFill>
            <a:round/>
            <a:headEnd/>
            <a:tailEnd/>
          </a:ln>
          <a:extLst>
            <a:ext uri="{909E8E84-426E-40dd-AFC4-6F175D3DCCD1}">
              <a14:hiddenFill xmlns="" xmlns:a14="http://schemas.microsoft.com/office/drawing/2010/main">
                <a:noFill/>
              </a14:hiddenFill>
            </a:ext>
          </a:extLst>
        </p:spPr>
        <p:txBody>
          <a:bodyPr anchor="ctr"/>
          <a:lstStyle/>
          <a:p>
            <a:endParaRPr lang="it-IT"/>
          </a:p>
        </p:txBody>
      </p:sp>
      <p:sp>
        <p:nvSpPr>
          <p:cNvPr id="2" name="CasellaDiTesto 1"/>
          <p:cNvSpPr txBox="1"/>
          <p:nvPr/>
        </p:nvSpPr>
        <p:spPr>
          <a:xfrm>
            <a:off x="-5073593" y="-2656353"/>
            <a:ext cx="9144000" cy="1323439"/>
          </a:xfrm>
          <a:prstGeom prst="rect">
            <a:avLst/>
          </a:prstGeom>
          <a:noFill/>
        </p:spPr>
        <p:txBody>
          <a:bodyPr wrap="square" rtlCol="0">
            <a:spAutoFit/>
          </a:bodyPr>
          <a:lstStyle/>
          <a:p>
            <a:endParaRPr lang="it-IT" sz="4000" dirty="0"/>
          </a:p>
          <a:p>
            <a:r>
              <a:rPr lang="it-IT" sz="4000" dirty="0"/>
              <a:t> </a:t>
            </a:r>
            <a:r>
              <a:rPr lang="it-IT" sz="3600" dirty="0"/>
              <a:t>Dimensioni della </a:t>
            </a:r>
          </a:p>
        </p:txBody>
      </p:sp>
      <p:sp>
        <p:nvSpPr>
          <p:cNvPr id="3" name="Rettangolo 2"/>
          <p:cNvSpPr/>
          <p:nvPr/>
        </p:nvSpPr>
        <p:spPr>
          <a:xfrm>
            <a:off x="1342708" y="1588711"/>
            <a:ext cx="2678062" cy="923330"/>
          </a:xfrm>
          <a:prstGeom prst="rect">
            <a:avLst/>
          </a:prstGeom>
        </p:spPr>
        <p:txBody>
          <a:bodyPr wrap="none">
            <a:spAutoFit/>
          </a:bodyPr>
          <a:lstStyle/>
          <a:p>
            <a:pPr algn="ctr"/>
            <a:r>
              <a:rPr lang="it-IT" b="1" dirty="0">
                <a:latin typeface="Courier New" charset="0"/>
              </a:rPr>
              <a:t>4</a:t>
            </a:r>
          </a:p>
          <a:p>
            <a:pPr algn="ctr"/>
            <a:r>
              <a:rPr lang="it-IT" b="1" dirty="0">
                <a:latin typeface="Courier New" charset="0"/>
              </a:rPr>
              <a:t>AUTODETERMINAZIONE</a:t>
            </a:r>
          </a:p>
          <a:p>
            <a:pPr algn="ctr"/>
            <a:r>
              <a:rPr lang="it-IT" b="1" dirty="0">
                <a:latin typeface="Courier New" charset="0"/>
              </a:rPr>
              <a:t>SICUREZZA</a:t>
            </a:r>
          </a:p>
        </p:txBody>
      </p:sp>
      <p:sp>
        <p:nvSpPr>
          <p:cNvPr id="4" name="Rettangolo 3"/>
          <p:cNvSpPr/>
          <p:nvPr/>
        </p:nvSpPr>
        <p:spPr>
          <a:xfrm>
            <a:off x="184602" y="3797815"/>
            <a:ext cx="3298889" cy="646331"/>
          </a:xfrm>
          <a:prstGeom prst="rect">
            <a:avLst/>
          </a:prstGeom>
        </p:spPr>
        <p:txBody>
          <a:bodyPr wrap="square">
            <a:spAutoFit/>
          </a:bodyPr>
          <a:lstStyle/>
          <a:p>
            <a:pPr algn="ctr"/>
            <a:r>
              <a:rPr lang="it-IT" b="1" dirty="0">
                <a:solidFill>
                  <a:srgbClr val="000000"/>
                </a:solidFill>
                <a:latin typeface="Courier New" charset="0"/>
              </a:rPr>
              <a:t>3</a:t>
            </a:r>
          </a:p>
          <a:p>
            <a:pPr algn="ctr"/>
            <a:r>
              <a:rPr lang="it-IT" b="1" dirty="0">
                <a:solidFill>
                  <a:srgbClr val="000000"/>
                </a:solidFill>
                <a:latin typeface="Courier New" charset="0"/>
              </a:rPr>
              <a:t>AUTOREGOLAZIONE</a:t>
            </a:r>
          </a:p>
        </p:txBody>
      </p:sp>
      <p:sp>
        <p:nvSpPr>
          <p:cNvPr id="31" name="_s2055"/>
          <p:cNvSpPr>
            <a:spLocks noChangeArrowheads="1"/>
          </p:cNvSpPr>
          <p:nvPr/>
        </p:nvSpPr>
        <p:spPr bwMode="auto">
          <a:xfrm flipH="1">
            <a:off x="4110689" y="408011"/>
            <a:ext cx="4644850" cy="1962130"/>
          </a:xfrm>
          <a:prstGeom prst="ellipse">
            <a:avLst/>
          </a:prstGeom>
          <a:solidFill>
            <a:srgbClr val="FF6FCF"/>
          </a:solidFill>
          <a:ln w="19050">
            <a:solidFill>
              <a:srgbClr val="FF0000"/>
            </a:solidFill>
            <a:round/>
            <a:headEnd/>
            <a:tailEnd/>
          </a:ln>
        </p:spPr>
        <p:txBody>
          <a:bodyPr wrap="none" lIns="0" tIns="0" rIns="0" bIns="0" anchor="ctr"/>
          <a:lstStyle/>
          <a:p>
            <a:pPr algn="ctr"/>
            <a:r>
              <a:rPr lang="it-IT" b="1" dirty="0">
                <a:latin typeface="Courier New" charset="0"/>
              </a:rPr>
              <a:t>5</a:t>
            </a:r>
          </a:p>
          <a:p>
            <a:pPr algn="ctr"/>
            <a:r>
              <a:rPr lang="it-IT" b="1" dirty="0">
                <a:latin typeface="Courier New" charset="0"/>
              </a:rPr>
              <a:t>COSTANZA O PERMANENZA DELL’OGGETTO</a:t>
            </a:r>
          </a:p>
          <a:p>
            <a:pPr algn="ctr"/>
            <a:r>
              <a:rPr lang="it-IT" b="1" dirty="0">
                <a:latin typeface="Courier New" charset="0"/>
              </a:rPr>
              <a:t>STABILITA’/ RECIPROCITA’</a:t>
            </a:r>
          </a:p>
          <a:p>
            <a:pPr algn="ctr"/>
            <a:r>
              <a:rPr lang="it-IT" b="1" dirty="0">
                <a:latin typeface="Courier New" charset="0"/>
              </a:rPr>
              <a:t>NELLE RELAZIONI OGGETTUALI</a:t>
            </a:r>
          </a:p>
          <a:p>
            <a:pPr algn="ctr"/>
            <a:r>
              <a:rPr lang="it-IT" b="1" dirty="0">
                <a:latin typeface="Courier New" charset="0"/>
              </a:rPr>
              <a:t>PLEASURE OF INTIMACY</a:t>
            </a:r>
          </a:p>
          <a:p>
            <a:pPr algn="ctr"/>
            <a:endParaRPr lang="it-IT" b="1" dirty="0">
              <a:latin typeface="Courier New" charset="0"/>
            </a:endParaRPr>
          </a:p>
        </p:txBody>
      </p:sp>
      <p:sp>
        <p:nvSpPr>
          <p:cNvPr id="32" name="_s2052"/>
          <p:cNvSpPr>
            <a:spLocks noChangeShapeType="1"/>
          </p:cNvSpPr>
          <p:nvPr/>
        </p:nvSpPr>
        <p:spPr bwMode="auto">
          <a:xfrm flipV="1">
            <a:off x="4512886" y="2370141"/>
            <a:ext cx="1661932" cy="680092"/>
          </a:xfrm>
          <a:prstGeom prst="line">
            <a:avLst/>
          </a:prstGeom>
          <a:noFill/>
          <a:ln w="31750">
            <a:solidFill>
              <a:schemeClr val="tx1"/>
            </a:solidFill>
            <a:round/>
            <a:headEnd/>
            <a:tailEnd/>
          </a:ln>
          <a:extLst>
            <a:ext uri="{909E8E84-426E-40dd-AFC4-6F175D3DCCD1}">
              <a14:hiddenFill xmlns="" xmlns:a14="http://schemas.microsoft.com/office/drawing/2010/main">
                <a:noFill/>
              </a14:hiddenFill>
            </a:ext>
          </a:extLst>
        </p:spPr>
        <p:txBody>
          <a:bodyPr anchor="ctr"/>
          <a:lstStyle/>
          <a:p>
            <a:endParaRPr lang="it-IT"/>
          </a:p>
        </p:txBody>
      </p:sp>
      <p:pic>
        <p:nvPicPr>
          <p:cNvPr id="16" name="Immagine 15" descr="baby-tears-small-child-sad-470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2575" y="5104877"/>
            <a:ext cx="2601425" cy="1753123"/>
          </a:xfrm>
          <a:prstGeom prst="rect">
            <a:avLst/>
          </a:prstGeom>
        </p:spPr>
      </p:pic>
      <p:sp>
        <p:nvSpPr>
          <p:cNvPr id="20" name="CasellaDiTesto 19"/>
          <p:cNvSpPr txBox="1"/>
          <p:nvPr/>
        </p:nvSpPr>
        <p:spPr>
          <a:xfrm>
            <a:off x="218366" y="5886955"/>
            <a:ext cx="2969275" cy="707886"/>
          </a:xfrm>
          <a:prstGeom prst="rect">
            <a:avLst/>
          </a:prstGeom>
          <a:solidFill>
            <a:schemeClr val="accent4">
              <a:lumMod val="60000"/>
              <a:lumOff val="40000"/>
            </a:schemeClr>
          </a:solidFill>
        </p:spPr>
        <p:txBody>
          <a:bodyPr wrap="square" rtlCol="0">
            <a:spAutoFit/>
          </a:bodyPr>
          <a:lstStyle/>
          <a:p>
            <a:pPr algn="ctr"/>
            <a:r>
              <a:rPr lang="it-IT" sz="2000" b="1" dirty="0"/>
              <a:t>REGOLAZIONE</a:t>
            </a:r>
          </a:p>
          <a:p>
            <a:pPr algn="ctr"/>
            <a:r>
              <a:rPr lang="it-IT" sz="2000" b="1" dirty="0"/>
              <a:t>DIADICA/TRIADICA</a:t>
            </a:r>
          </a:p>
        </p:txBody>
      </p:sp>
      <p:pic>
        <p:nvPicPr>
          <p:cNvPr id="35" name="Immagine 3" descr="insiem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3690586" cy="12204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6" name="Connettore 2 35"/>
          <p:cNvCxnSpPr>
            <a:stCxn id="409610" idx="4"/>
            <a:endCxn id="20" idx="0"/>
          </p:cNvCxnSpPr>
          <p:nvPr/>
        </p:nvCxnSpPr>
        <p:spPr>
          <a:xfrm flipH="1">
            <a:off x="1703004" y="5107049"/>
            <a:ext cx="117813" cy="779906"/>
          </a:xfrm>
          <a:prstGeom prst="straightConnector1">
            <a:avLst/>
          </a:prstGeom>
          <a:ln w="76200" cmpd="sng">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1" name="Freccia sinistra 20"/>
          <p:cNvSpPr/>
          <p:nvPr/>
        </p:nvSpPr>
        <p:spPr>
          <a:xfrm>
            <a:off x="3147175" y="6186546"/>
            <a:ext cx="1353085" cy="484632"/>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6" name="_s2065">
            <a:extLst>
              <a:ext uri="{FF2B5EF4-FFF2-40B4-BE49-F238E27FC236}">
                <a16:creationId xmlns:a16="http://schemas.microsoft.com/office/drawing/2014/main" id="{49C40EAC-F76A-E84D-9D9C-0B5B86EF7116}"/>
              </a:ext>
            </a:extLst>
          </p:cNvPr>
          <p:cNvSpPr>
            <a:spLocks noChangeArrowheads="1"/>
          </p:cNvSpPr>
          <p:nvPr/>
        </p:nvSpPr>
        <p:spPr bwMode="auto">
          <a:xfrm>
            <a:off x="6812556" y="2050152"/>
            <a:ext cx="2257332" cy="1322855"/>
          </a:xfrm>
          <a:prstGeom prst="ellipse">
            <a:avLst/>
          </a:prstGeom>
          <a:solidFill>
            <a:srgbClr val="FFC000"/>
          </a:solidFill>
          <a:ln w="19050">
            <a:solidFill>
              <a:srgbClr val="000000"/>
            </a:solidFill>
            <a:round/>
            <a:headEnd/>
            <a:tailEnd/>
          </a:ln>
        </p:spPr>
        <p:txBody>
          <a:bodyPr wrap="none" lIns="0" tIns="0" rIns="0" bIns="0" anchor="ctr"/>
          <a:lstStyle/>
          <a:p>
            <a:pPr algn="ctr"/>
            <a:r>
              <a:rPr lang="it-IT" sz="2000" b="1" dirty="0">
                <a:latin typeface="Courier New" charset="0"/>
              </a:rPr>
              <a:t>FRUSTRAZIONE</a:t>
            </a:r>
          </a:p>
        </p:txBody>
      </p:sp>
    </p:spTree>
    <p:extLst>
      <p:ext uri="{BB962C8B-B14F-4D97-AF65-F5344CB8AC3E}">
        <p14:creationId xmlns:p14="http://schemas.microsoft.com/office/powerpoint/2010/main" val="7001003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8197"/>
                                        </p:tgtEl>
                                        <p:attrNameLst>
                                          <p:attrName>style.visibility</p:attrName>
                                        </p:attrNameLst>
                                      </p:cBhvr>
                                      <p:to>
                                        <p:strVal val="visible"/>
                                      </p:to>
                                    </p:set>
                                    <p:animScale>
                                      <p:cBhvr>
                                        <p:cTn id="7" dur="1000" decel="50000" fill="hold">
                                          <p:stCondLst>
                                            <p:cond delay="0"/>
                                          </p:stCondLst>
                                        </p:cTn>
                                        <p:tgtEl>
                                          <p:spTgt spid="819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197"/>
                                        </p:tgtEl>
                                        <p:attrNameLst>
                                          <p:attrName>ppt_x</p:attrName>
                                          <p:attrName>ppt_y</p:attrName>
                                        </p:attrNameLst>
                                      </p:cBhvr>
                                    </p:animMotion>
                                    <p:animEffect transition="in" filter="fade">
                                      <p:cBhvr>
                                        <p:cTn id="9" dur="10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819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052736"/>
          </a:xfrm>
        </p:spPr>
        <p:txBody>
          <a:bodyPr/>
          <a:lstStyle/>
          <a:p>
            <a:r>
              <a:rPr lang="it-IT" sz="2400" b="1" dirty="0">
                <a:ln w="1905"/>
                <a:solidFill>
                  <a:srgbClr val="3366FF"/>
                </a:solidFill>
                <a:effectLst>
                  <a:innerShdw blurRad="69850" dist="43180" dir="5400000">
                    <a:srgbClr val="000000">
                      <a:alpha val="65000"/>
                    </a:srgbClr>
                  </a:innerShdw>
                </a:effectLst>
                <a:latin typeface="Comic Sans MS"/>
                <a:cs typeface="Comic Sans MS"/>
              </a:rPr>
              <a:t>DISTURBO D’ANSIA DI SEPARAZIONE DELL’ADULTO </a:t>
            </a:r>
            <a:br>
              <a:rPr lang="it-IT" sz="2400" b="1" dirty="0">
                <a:ln w="1905"/>
                <a:solidFill>
                  <a:srgbClr val="3366FF"/>
                </a:solidFill>
                <a:effectLst>
                  <a:innerShdw blurRad="69850" dist="43180" dir="5400000">
                    <a:srgbClr val="000000">
                      <a:alpha val="65000"/>
                    </a:srgbClr>
                  </a:innerShdw>
                </a:effectLst>
                <a:latin typeface="Comic Sans MS"/>
                <a:cs typeface="Comic Sans MS"/>
              </a:rPr>
            </a:br>
            <a:r>
              <a:rPr lang="it-IT" sz="2400" b="1" dirty="0">
                <a:ln w="1905"/>
                <a:solidFill>
                  <a:srgbClr val="3366FF"/>
                </a:solidFill>
                <a:effectLst>
                  <a:innerShdw blurRad="69850" dist="43180" dir="5400000">
                    <a:srgbClr val="000000">
                      <a:alpha val="65000"/>
                    </a:srgbClr>
                  </a:innerShdw>
                </a:effectLst>
                <a:latin typeface="Comic Sans MS"/>
                <a:cs typeface="Comic Sans MS"/>
              </a:rPr>
              <a:t>NEL DSM-5</a:t>
            </a:r>
          </a:p>
        </p:txBody>
      </p:sp>
      <p:pic>
        <p:nvPicPr>
          <p:cNvPr id="7" name="Segnaposto contenuto 6" descr="1Ansia di Separazione.jpg"/>
          <p:cNvPicPr>
            <a:picLocks noGrp="1" noChangeAspect="1"/>
          </p:cNvPicPr>
          <p:nvPr>
            <p:ph idx="1"/>
          </p:nvPr>
        </p:nvPicPr>
        <p:blipFill>
          <a:blip r:embed="rId2">
            <a:extLst>
              <a:ext uri="{28A0092B-C50C-407E-A947-70E740481C1C}">
                <a14:useLocalDpi xmlns:a14="http://schemas.microsoft.com/office/drawing/2010/main" val="0"/>
              </a:ext>
            </a:extLst>
          </a:blip>
          <a:srcRect l="3606" r="3606"/>
          <a:stretch>
            <a:fillRect/>
          </a:stretch>
        </p:blipFill>
        <p:spPr>
          <a:xfrm>
            <a:off x="2627313" y="1268413"/>
            <a:ext cx="3816350" cy="4537075"/>
          </a:xfrm>
          <a:prstGeom prst="rect">
            <a:avLst/>
          </a:prstGeom>
          <a:ln w="88900" cap="sq" cmpd="thickThin">
            <a:solidFill>
              <a:srgbClr val="000000"/>
            </a:solidFill>
            <a:prstDash val="solid"/>
            <a:miter lim="800000"/>
          </a:ln>
          <a:effectLst>
            <a:innerShdw blurRad="76200">
              <a:srgbClr val="000000"/>
            </a:innerShdw>
          </a:effectLst>
        </p:spPr>
      </p:pic>
      <p:sp>
        <p:nvSpPr>
          <p:cNvPr id="4" name="Segnaposto numero diapositiva 3"/>
          <p:cNvSpPr>
            <a:spLocks noGrp="1"/>
          </p:cNvSpPr>
          <p:nvPr>
            <p:ph type="sldNum" sz="quarter" idx="12"/>
          </p:nvPr>
        </p:nvSpPr>
        <p:spPr/>
        <p:txBody>
          <a:bodyPr/>
          <a:lstStyle/>
          <a:p>
            <a:pPr>
              <a:defRPr/>
            </a:pPr>
            <a:fld id="{D87C0EB0-D7EA-8549-9015-648F9FF87D94}" type="slidenum">
              <a:rPr lang="it-IT" smtClean="0"/>
              <a:pPr>
                <a:defRPr/>
              </a:pPr>
              <a:t>2</a:t>
            </a:fld>
            <a:endParaRPr lang="it-IT"/>
          </a:p>
        </p:txBody>
      </p:sp>
      <p:sp>
        <p:nvSpPr>
          <p:cNvPr id="9" name="Freccia destra 8"/>
          <p:cNvSpPr/>
          <p:nvPr/>
        </p:nvSpPr>
        <p:spPr>
          <a:xfrm>
            <a:off x="755576" y="5301207"/>
            <a:ext cx="2016224" cy="796353"/>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CasellaDiTesto 9"/>
          <p:cNvSpPr txBox="1"/>
          <p:nvPr/>
        </p:nvSpPr>
        <p:spPr>
          <a:xfrm>
            <a:off x="0" y="5934670"/>
            <a:ext cx="9143999" cy="923330"/>
          </a:xfrm>
          <a:prstGeom prst="rect">
            <a:avLst/>
          </a:prstGeom>
          <a:noFill/>
        </p:spPr>
        <p:txBody>
          <a:bodyPr wrap="square" rtlCol="0">
            <a:spAutoFit/>
          </a:bodyPr>
          <a:lstStyle/>
          <a:p>
            <a:pPr algn="just"/>
            <a:endParaRPr lang="it-IT" dirty="0"/>
          </a:p>
          <a:p>
            <a:pPr algn="just"/>
            <a:r>
              <a:rPr lang="it-IT" dirty="0"/>
              <a:t>La paura, l’ansia e l’</a:t>
            </a:r>
            <a:r>
              <a:rPr lang="it-IT" dirty="0" err="1"/>
              <a:t>evitamento</a:t>
            </a:r>
            <a:r>
              <a:rPr lang="it-IT" dirty="0"/>
              <a:t> sono persistenti, con una durata di almeno </a:t>
            </a:r>
          </a:p>
          <a:p>
            <a:pPr algn="just"/>
            <a:r>
              <a:rPr lang="it-IT" dirty="0"/>
              <a:t>4 settimane nei bambini e adolescenti, e </a:t>
            </a:r>
            <a:r>
              <a:rPr lang="it-IT" b="1" dirty="0">
                <a:solidFill>
                  <a:srgbClr val="3366FF"/>
                </a:solidFill>
              </a:rPr>
              <a:t>tipicamente 6 mesi o più negli adulti</a:t>
            </a:r>
            <a:r>
              <a:rPr lang="it-IT" dirty="0"/>
              <a:t>.</a:t>
            </a:r>
          </a:p>
        </p:txBody>
      </p:sp>
      <p:pic>
        <p:nvPicPr>
          <p:cNvPr id="13" name="Segnaposto contenuto 3" descr="DSM-5.jpg"/>
          <p:cNvPicPr>
            <a:picLocks noChangeAspect="1"/>
          </p:cNvPicPr>
          <p:nvPr/>
        </p:nvPicPr>
        <p:blipFill>
          <a:blip r:embed="rId3">
            <a:extLst>
              <a:ext uri="{28A0092B-C50C-407E-A947-70E740481C1C}">
                <a14:useLocalDpi xmlns:a14="http://schemas.microsoft.com/office/drawing/2010/main" val="0"/>
              </a:ext>
            </a:extLst>
          </a:blip>
          <a:srcRect l="2884" r="2884"/>
          <a:stretch>
            <a:fillRect/>
          </a:stretch>
        </p:blipFill>
        <p:spPr bwMode="auto">
          <a:xfrm>
            <a:off x="7524328" y="3789040"/>
            <a:ext cx="1162472" cy="1871985"/>
          </a:xfrm>
          <a:prstGeom prst="rect">
            <a:avLst/>
          </a:prstGeom>
          <a:noFill/>
          <a:ln w="889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23666465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9" name="Rectangle 26"/>
          <p:cNvSpPr>
            <a:spLocks noChangeArrowheads="1"/>
          </p:cNvSpPr>
          <p:nvPr/>
        </p:nvSpPr>
        <p:spPr bwMode="auto">
          <a:xfrm>
            <a:off x="0" y="1002867"/>
            <a:ext cx="9144000" cy="5855133"/>
          </a:xfrm>
          <a:prstGeom prst="rect">
            <a:avLst/>
          </a:prstGeom>
          <a:solidFill>
            <a:srgbClr val="FF0000">
              <a:alpha val="25098"/>
            </a:srgbClr>
          </a:solidFill>
          <a:ln w="76200" cmpd="sng">
            <a:solidFill>
              <a:schemeClr val="accent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accent1"/>
              </a:solidFill>
              <a:cs typeface="Arial" charset="0"/>
            </a:endParaRPr>
          </a:p>
        </p:txBody>
      </p:sp>
      <p:sp>
        <p:nvSpPr>
          <p:cNvPr id="2070" name="Oval 27"/>
          <p:cNvSpPr>
            <a:spLocks noChangeArrowheads="1"/>
          </p:cNvSpPr>
          <p:nvPr/>
        </p:nvSpPr>
        <p:spPr bwMode="auto">
          <a:xfrm>
            <a:off x="167347" y="142472"/>
            <a:ext cx="8691080" cy="6593503"/>
          </a:xfrm>
          <a:prstGeom prst="ellipse">
            <a:avLst/>
          </a:prstGeom>
          <a:solidFill>
            <a:schemeClr val="accent1">
              <a:lumMod val="60000"/>
              <a:lumOff val="40000"/>
            </a:schemeClr>
          </a:solidFill>
          <a:ln w="9525">
            <a:solidFill>
              <a:schemeClr val="tx1"/>
            </a:solidFill>
            <a:round/>
            <a:headEnd/>
            <a:tailEnd/>
          </a:ln>
          <a:effectLst/>
          <a:extLst/>
        </p:spPr>
        <p:txBody>
          <a:bodyPr wrap="none" anchor="ctr"/>
          <a:lstStyle/>
          <a:p>
            <a:pPr>
              <a:defRPr/>
            </a:pPr>
            <a:endParaRPr lang="en-US">
              <a:solidFill>
                <a:schemeClr val="accent1"/>
              </a:solidFill>
              <a:cs typeface="Arial" charset="0"/>
            </a:endParaRPr>
          </a:p>
        </p:txBody>
      </p:sp>
      <p:grpSp>
        <p:nvGrpSpPr>
          <p:cNvPr id="8197" name="Content Placeholder 8196"/>
          <p:cNvGrpSpPr>
            <a:grpSpLocks/>
          </p:cNvGrpSpPr>
          <p:nvPr/>
        </p:nvGrpSpPr>
        <p:grpSpPr bwMode="auto">
          <a:xfrm>
            <a:off x="-2790719" y="-540346"/>
            <a:ext cx="15336838" cy="8704263"/>
            <a:chOff x="266" y="289"/>
            <a:chExt cx="5184" cy="3686"/>
          </a:xfrm>
        </p:grpSpPr>
        <p:sp>
          <p:nvSpPr>
            <p:cNvPr id="409604" name="AutoShape 4"/>
            <p:cNvSpPr>
              <a:spLocks noChangeAspect="1" noChangeArrowheads="1" noTextEdit="1"/>
            </p:cNvSpPr>
            <p:nvPr/>
          </p:nvSpPr>
          <p:spPr bwMode="auto">
            <a:xfrm>
              <a:off x="266" y="289"/>
              <a:ext cx="5184" cy="36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p>
          </p:txBody>
        </p:sp>
        <p:sp>
          <p:nvSpPr>
            <p:cNvPr id="409605" name="_s2052"/>
            <p:cNvSpPr>
              <a:spLocks noChangeShapeType="1"/>
            </p:cNvSpPr>
            <p:nvPr/>
          </p:nvSpPr>
          <p:spPr bwMode="auto">
            <a:xfrm flipH="1" flipV="1">
              <a:off x="2378" y="1651"/>
              <a:ext cx="312" cy="288"/>
            </a:xfrm>
            <a:prstGeom prst="line">
              <a:avLst/>
            </a:prstGeom>
            <a:noFill/>
            <a:ln w="31750">
              <a:solidFill>
                <a:schemeClr val="tx1"/>
              </a:solidFill>
              <a:round/>
              <a:headEnd/>
              <a:tailEnd/>
            </a:ln>
            <a:extLst>
              <a:ext uri="{909E8E84-426E-40dd-AFC4-6F175D3DCCD1}">
                <a14:hiddenFill xmlns:a14="http://schemas.microsoft.com/office/drawing/2010/main" xmlns="">
                  <a:noFill/>
                </a14:hiddenFill>
              </a:ext>
            </a:extLst>
          </p:spPr>
          <p:txBody>
            <a:bodyPr anchor="ctr"/>
            <a:lstStyle/>
            <a:p>
              <a:endParaRPr lang="it-IT"/>
            </a:p>
          </p:txBody>
        </p:sp>
        <p:sp>
          <p:nvSpPr>
            <p:cNvPr id="409607" name="_s2054"/>
            <p:cNvSpPr>
              <a:spLocks noChangeShapeType="1"/>
            </p:cNvSpPr>
            <p:nvPr/>
          </p:nvSpPr>
          <p:spPr bwMode="auto">
            <a:xfrm flipH="1">
              <a:off x="2207" y="2150"/>
              <a:ext cx="341" cy="164"/>
            </a:xfrm>
            <a:prstGeom prst="line">
              <a:avLst/>
            </a:prstGeom>
            <a:noFill/>
            <a:ln w="31750">
              <a:solidFill>
                <a:schemeClr val="tx1"/>
              </a:solidFill>
              <a:round/>
              <a:headEnd/>
              <a:tailEnd/>
            </a:ln>
            <a:extLst>
              <a:ext uri="{909E8E84-426E-40dd-AFC4-6F175D3DCCD1}">
                <a14:hiddenFill xmlns:a14="http://schemas.microsoft.com/office/drawing/2010/main" xmlns="">
                  <a:noFill/>
                </a14:hiddenFill>
              </a:ext>
            </a:extLst>
          </p:spPr>
          <p:txBody>
            <a:bodyPr anchor="ctr"/>
            <a:lstStyle/>
            <a:p>
              <a:endParaRPr lang="it-IT"/>
            </a:p>
          </p:txBody>
        </p:sp>
        <p:sp>
          <p:nvSpPr>
            <p:cNvPr id="409608" name="_s2055"/>
            <p:cNvSpPr>
              <a:spLocks noChangeArrowheads="1"/>
            </p:cNvSpPr>
            <p:nvPr/>
          </p:nvSpPr>
          <p:spPr bwMode="auto">
            <a:xfrm>
              <a:off x="1677" y="1225"/>
              <a:ext cx="1013" cy="620"/>
            </a:xfrm>
            <a:prstGeom prst="ellipse">
              <a:avLst/>
            </a:prstGeom>
            <a:solidFill>
              <a:srgbClr val="FF0000"/>
            </a:solidFill>
            <a:ln w="19050">
              <a:solidFill>
                <a:srgbClr val="000000"/>
              </a:solidFill>
              <a:round/>
              <a:headEnd/>
              <a:tailEnd/>
            </a:ln>
          </p:spPr>
          <p:txBody>
            <a:bodyPr wrap="none" lIns="0" tIns="0" rIns="0" bIns="0" anchor="ctr"/>
            <a:lstStyle/>
            <a:p>
              <a:pPr algn="ctr"/>
              <a:endParaRPr lang="it-IT" b="1" dirty="0">
                <a:latin typeface="Courier New" charset="0"/>
              </a:endParaRPr>
            </a:p>
          </p:txBody>
        </p:sp>
        <p:sp>
          <p:nvSpPr>
            <p:cNvPr id="409610" name="_s2057"/>
            <p:cNvSpPr>
              <a:spLocks noChangeArrowheads="1"/>
            </p:cNvSpPr>
            <p:nvPr/>
          </p:nvSpPr>
          <p:spPr bwMode="auto">
            <a:xfrm>
              <a:off x="1437" y="1939"/>
              <a:ext cx="770" cy="782"/>
            </a:xfrm>
            <a:prstGeom prst="ellipse">
              <a:avLst/>
            </a:prstGeom>
            <a:solidFill>
              <a:srgbClr val="FF0000"/>
            </a:solidFill>
            <a:ln w="19050">
              <a:solidFill>
                <a:srgbClr val="000000"/>
              </a:solidFill>
              <a:round/>
              <a:headEnd/>
              <a:tailEnd/>
            </a:ln>
          </p:spPr>
          <p:txBody>
            <a:bodyPr wrap="none" lIns="0" tIns="0" rIns="0" bIns="0" anchor="ctr"/>
            <a:lstStyle/>
            <a:p>
              <a:pPr algn="ctr"/>
              <a:endParaRPr lang="it-IT" b="1" dirty="0">
                <a:solidFill>
                  <a:srgbClr val="000000"/>
                </a:solidFill>
                <a:latin typeface="Courier New" charset="0"/>
              </a:endParaRPr>
            </a:p>
          </p:txBody>
        </p:sp>
        <p:sp>
          <p:nvSpPr>
            <p:cNvPr id="409611" name="_s2058"/>
            <p:cNvSpPr>
              <a:spLocks noChangeShapeType="1"/>
            </p:cNvSpPr>
            <p:nvPr/>
          </p:nvSpPr>
          <p:spPr bwMode="auto">
            <a:xfrm>
              <a:off x="2858" y="2370"/>
              <a:ext cx="0" cy="440"/>
            </a:xfrm>
            <a:prstGeom prst="line">
              <a:avLst/>
            </a:prstGeom>
            <a:noFill/>
            <a:ln w="31750">
              <a:solidFill>
                <a:schemeClr val="tx1"/>
              </a:solidFill>
              <a:round/>
              <a:headEnd/>
              <a:tailEnd/>
            </a:ln>
            <a:extLst>
              <a:ext uri="{909E8E84-426E-40dd-AFC4-6F175D3DCCD1}">
                <a14:hiddenFill xmlns:a14="http://schemas.microsoft.com/office/drawing/2010/main" xmlns="">
                  <a:noFill/>
                </a14:hiddenFill>
              </a:ext>
            </a:extLst>
          </p:spPr>
          <p:txBody>
            <a:bodyPr anchor="ctr"/>
            <a:lstStyle/>
            <a:p>
              <a:endParaRPr lang="it-IT"/>
            </a:p>
          </p:txBody>
        </p:sp>
        <p:sp>
          <p:nvSpPr>
            <p:cNvPr id="409612" name="_s2059"/>
            <p:cNvSpPr>
              <a:spLocks noChangeArrowheads="1"/>
            </p:cNvSpPr>
            <p:nvPr/>
          </p:nvSpPr>
          <p:spPr bwMode="auto">
            <a:xfrm>
              <a:off x="2478" y="2810"/>
              <a:ext cx="761" cy="635"/>
            </a:xfrm>
            <a:prstGeom prst="ellipse">
              <a:avLst/>
            </a:prstGeom>
            <a:solidFill>
              <a:schemeClr val="bg2">
                <a:lumMod val="90000"/>
              </a:schemeClr>
            </a:solidFill>
            <a:ln>
              <a:solidFill>
                <a:srgbClr val="000000"/>
              </a:solidFill>
              <a:headEnd/>
              <a:tailEnd/>
            </a:ln>
          </p:spPr>
          <p:style>
            <a:lnRef idx="1">
              <a:schemeClr val="accent2"/>
            </a:lnRef>
            <a:fillRef idx="2">
              <a:schemeClr val="accent2"/>
            </a:fillRef>
            <a:effectRef idx="1">
              <a:schemeClr val="accent2"/>
            </a:effectRef>
            <a:fontRef idx="minor">
              <a:schemeClr val="dk1"/>
            </a:fontRef>
          </p:style>
          <p:txBody>
            <a:bodyPr wrap="none" lIns="0" tIns="0" rIns="0" bIns="0" anchor="ctr"/>
            <a:lstStyle/>
            <a:p>
              <a:pPr algn="ctr"/>
              <a:r>
                <a:rPr lang="it-IT" b="1" dirty="0">
                  <a:solidFill>
                    <a:srgbClr val="000000"/>
                  </a:solidFill>
                  <a:latin typeface="Courier New" charset="0"/>
                </a:rPr>
                <a:t>2</a:t>
              </a:r>
            </a:p>
            <a:p>
              <a:pPr algn="ctr"/>
              <a:r>
                <a:rPr lang="it-IT" b="1" dirty="0">
                  <a:solidFill>
                    <a:srgbClr val="000000"/>
                  </a:solidFill>
                  <a:latin typeface="Courier New" charset="0"/>
                </a:rPr>
                <a:t>RABBIA</a:t>
              </a:r>
            </a:p>
          </p:txBody>
        </p:sp>
        <p:sp>
          <p:nvSpPr>
            <p:cNvPr id="409614" name="_s2061"/>
            <p:cNvSpPr>
              <a:spLocks noChangeArrowheads="1"/>
            </p:cNvSpPr>
            <p:nvPr/>
          </p:nvSpPr>
          <p:spPr bwMode="auto">
            <a:xfrm>
              <a:off x="3512" y="1928"/>
              <a:ext cx="793" cy="732"/>
            </a:xfrm>
            <a:prstGeom prst="ellipse">
              <a:avLst/>
            </a:prstGeom>
            <a:solidFill>
              <a:schemeClr val="bg2">
                <a:lumMod val="90000"/>
              </a:schemeClr>
            </a:solidFill>
            <a:ln>
              <a:solidFill>
                <a:srgbClr val="000000"/>
              </a:solidFill>
              <a:headEnd/>
              <a:tailEnd/>
            </a:ln>
          </p:spPr>
          <p:style>
            <a:lnRef idx="1">
              <a:schemeClr val="accent2"/>
            </a:lnRef>
            <a:fillRef idx="2">
              <a:schemeClr val="accent2"/>
            </a:fillRef>
            <a:effectRef idx="1">
              <a:schemeClr val="accent2"/>
            </a:effectRef>
            <a:fontRef idx="minor">
              <a:schemeClr val="dk1"/>
            </a:fontRef>
          </p:style>
          <p:txBody>
            <a:bodyPr wrap="none" lIns="0" tIns="0" rIns="0" bIns="0" anchor="ctr"/>
            <a:lstStyle/>
            <a:p>
              <a:pPr algn="ctr"/>
              <a:r>
                <a:rPr lang="it-IT" b="1" dirty="0">
                  <a:latin typeface="Courier New" charset="0"/>
                </a:rPr>
                <a:t>1</a:t>
              </a:r>
            </a:p>
            <a:p>
              <a:pPr algn="ctr"/>
              <a:r>
                <a:rPr lang="it-IT" b="1" dirty="0">
                  <a:latin typeface="Courier New" charset="0"/>
                </a:rPr>
                <a:t>PROTESTA</a:t>
              </a:r>
            </a:p>
            <a:p>
              <a:pPr algn="ctr"/>
              <a:r>
                <a:rPr lang="it-IT" b="1" dirty="0">
                  <a:latin typeface="Courier New" charset="0"/>
                </a:rPr>
                <a:t>(BOWLBY)</a:t>
              </a:r>
            </a:p>
          </p:txBody>
        </p:sp>
        <p:sp>
          <p:nvSpPr>
            <p:cNvPr id="409618" name="_s2065"/>
            <p:cNvSpPr>
              <a:spLocks noChangeArrowheads="1"/>
            </p:cNvSpPr>
            <p:nvPr/>
          </p:nvSpPr>
          <p:spPr bwMode="auto">
            <a:xfrm>
              <a:off x="3512" y="1386"/>
              <a:ext cx="763" cy="679"/>
            </a:xfrm>
            <a:prstGeom prst="ellipse">
              <a:avLst/>
            </a:prstGeom>
            <a:solidFill>
              <a:schemeClr val="bg2">
                <a:lumMod val="90000"/>
              </a:schemeClr>
            </a:solidFill>
            <a:ln w="19050">
              <a:solidFill>
                <a:srgbClr val="000000"/>
              </a:solidFill>
              <a:round/>
              <a:headEnd/>
              <a:tailEnd/>
            </a:ln>
          </p:spPr>
          <p:txBody>
            <a:bodyPr wrap="none" lIns="0" tIns="0" rIns="0" bIns="0" anchor="ctr"/>
            <a:lstStyle/>
            <a:p>
              <a:pPr algn="ctr"/>
              <a:r>
                <a:rPr lang="it-IT" sz="2000" b="1" dirty="0">
                  <a:latin typeface="Courier New" charset="0"/>
                </a:rPr>
                <a:t>FRUSTRAZIONE</a:t>
              </a:r>
            </a:p>
          </p:txBody>
        </p:sp>
        <p:sp>
          <p:nvSpPr>
            <p:cNvPr id="409621" name="_s2068"/>
            <p:cNvSpPr>
              <a:spLocks noChangeArrowheads="1"/>
            </p:cNvSpPr>
            <p:nvPr/>
          </p:nvSpPr>
          <p:spPr bwMode="auto">
            <a:xfrm>
              <a:off x="2378" y="1892"/>
              <a:ext cx="960" cy="735"/>
            </a:xfrm>
            <a:prstGeom prst="ellipse">
              <a:avLst/>
            </a:prstGeom>
            <a:solidFill>
              <a:srgbClr val="000000"/>
            </a:solidFill>
            <a:ln w="9525">
              <a:solidFill>
                <a:schemeClr val="bg1"/>
              </a:solidFill>
              <a:round/>
              <a:headEnd/>
              <a:tailEnd/>
            </a:ln>
          </p:spPr>
          <p:txBody>
            <a:bodyPr wrap="none" lIns="0" tIns="0" rIns="0" bIns="0" anchor="ctr"/>
            <a:lstStyle/>
            <a:p>
              <a:pPr algn="ctr"/>
              <a:r>
                <a:rPr lang="it-IT" sz="2100" b="1" dirty="0">
                  <a:solidFill>
                    <a:schemeClr val="bg1"/>
                  </a:solidFill>
                  <a:latin typeface="Courier New" charset="0"/>
                </a:rPr>
                <a:t> Dimensioni</a:t>
              </a:r>
            </a:p>
            <a:p>
              <a:pPr algn="ctr"/>
              <a:r>
                <a:rPr lang="it-IT" sz="2100" b="1" dirty="0">
                  <a:solidFill>
                    <a:schemeClr val="bg1"/>
                  </a:solidFill>
                  <a:latin typeface="Courier New" charset="0"/>
                </a:rPr>
                <a:t>dell’aggressività</a:t>
              </a:r>
            </a:p>
            <a:p>
              <a:pPr algn="ctr"/>
              <a:r>
                <a:rPr lang="it-IT" sz="2100" b="1" dirty="0">
                  <a:solidFill>
                    <a:schemeClr val="bg1"/>
                  </a:solidFill>
                  <a:latin typeface="Courier New" charset="0"/>
                </a:rPr>
                <a:t>nella </a:t>
              </a:r>
              <a:r>
                <a:rPr lang="it-IT" sz="2100" b="1" dirty="0" err="1">
                  <a:solidFill>
                    <a:schemeClr val="bg1"/>
                  </a:solidFill>
                  <a:latin typeface="Courier New" charset="0"/>
                </a:rPr>
                <a:t>disregolazione</a:t>
              </a:r>
              <a:r>
                <a:rPr lang="it-IT" sz="2100" b="1" dirty="0">
                  <a:solidFill>
                    <a:schemeClr val="bg1"/>
                  </a:solidFill>
                  <a:latin typeface="Courier New" charset="0"/>
                </a:rPr>
                <a:t> </a:t>
              </a:r>
            </a:p>
            <a:p>
              <a:pPr algn="ctr"/>
              <a:r>
                <a:rPr lang="it-IT" sz="2100" b="1" dirty="0">
                  <a:solidFill>
                    <a:schemeClr val="bg1"/>
                  </a:solidFill>
                  <a:latin typeface="Courier New" charset="0"/>
                </a:rPr>
                <a:t>emotiva</a:t>
              </a:r>
            </a:p>
          </p:txBody>
        </p:sp>
      </p:grpSp>
      <p:sp>
        <p:nvSpPr>
          <p:cNvPr id="23" name="_s2058"/>
          <p:cNvSpPr>
            <a:spLocks noChangeShapeType="1"/>
          </p:cNvSpPr>
          <p:nvPr/>
        </p:nvSpPr>
        <p:spPr bwMode="auto">
          <a:xfrm flipH="1">
            <a:off x="6027795" y="3666327"/>
            <a:ext cx="999538" cy="0"/>
          </a:xfrm>
          <a:prstGeom prst="line">
            <a:avLst/>
          </a:prstGeom>
          <a:noFill/>
          <a:ln w="31750">
            <a:solidFill>
              <a:schemeClr val="tx1"/>
            </a:solidFill>
            <a:round/>
            <a:headEnd/>
            <a:tailEnd/>
          </a:ln>
          <a:extLst>
            <a:ext uri="{909E8E84-426E-40dd-AFC4-6F175D3DCCD1}">
              <a14:hiddenFill xmlns:a14="http://schemas.microsoft.com/office/drawing/2010/main" xmlns="">
                <a:noFill/>
              </a14:hiddenFill>
            </a:ext>
          </a:extLst>
        </p:spPr>
        <p:txBody>
          <a:bodyPr anchor="ctr"/>
          <a:lstStyle/>
          <a:p>
            <a:endParaRPr lang="it-IT"/>
          </a:p>
        </p:txBody>
      </p:sp>
      <p:sp>
        <p:nvSpPr>
          <p:cNvPr id="2" name="CasellaDiTesto 1"/>
          <p:cNvSpPr txBox="1"/>
          <p:nvPr/>
        </p:nvSpPr>
        <p:spPr>
          <a:xfrm>
            <a:off x="-5073593" y="-2656353"/>
            <a:ext cx="9144000" cy="1323439"/>
          </a:xfrm>
          <a:prstGeom prst="rect">
            <a:avLst/>
          </a:prstGeom>
          <a:noFill/>
        </p:spPr>
        <p:txBody>
          <a:bodyPr wrap="square" rtlCol="0">
            <a:spAutoFit/>
          </a:bodyPr>
          <a:lstStyle/>
          <a:p>
            <a:endParaRPr lang="it-IT" sz="4000" dirty="0"/>
          </a:p>
          <a:p>
            <a:r>
              <a:rPr lang="it-IT" sz="4000" dirty="0"/>
              <a:t> </a:t>
            </a:r>
            <a:r>
              <a:rPr lang="it-IT" sz="3600" dirty="0"/>
              <a:t>Dimensioni della </a:t>
            </a:r>
          </a:p>
        </p:txBody>
      </p:sp>
      <p:sp>
        <p:nvSpPr>
          <p:cNvPr id="3" name="Rettangolo 2"/>
          <p:cNvSpPr/>
          <p:nvPr/>
        </p:nvSpPr>
        <p:spPr>
          <a:xfrm>
            <a:off x="1679222" y="1852807"/>
            <a:ext cx="2281345" cy="923330"/>
          </a:xfrm>
          <a:prstGeom prst="rect">
            <a:avLst/>
          </a:prstGeom>
        </p:spPr>
        <p:txBody>
          <a:bodyPr wrap="square">
            <a:spAutoFit/>
          </a:bodyPr>
          <a:lstStyle/>
          <a:p>
            <a:pPr algn="ctr"/>
            <a:r>
              <a:rPr lang="it-IT" b="1" dirty="0">
                <a:latin typeface="Courier New" charset="0"/>
              </a:rPr>
              <a:t> 4</a:t>
            </a:r>
          </a:p>
          <a:p>
            <a:pPr algn="ctr"/>
            <a:r>
              <a:rPr lang="it-IT" b="1" dirty="0">
                <a:latin typeface="Courier New" charset="0"/>
              </a:rPr>
              <a:t>RANCORE</a:t>
            </a:r>
          </a:p>
          <a:p>
            <a:pPr algn="ctr"/>
            <a:r>
              <a:rPr lang="it-IT" b="1" dirty="0">
                <a:latin typeface="Courier New" charset="0"/>
              </a:rPr>
              <a:t>VENDICATIVITA’</a:t>
            </a:r>
          </a:p>
        </p:txBody>
      </p:sp>
      <p:sp>
        <p:nvSpPr>
          <p:cNvPr id="4" name="Rettangolo 3"/>
          <p:cNvSpPr/>
          <p:nvPr/>
        </p:nvSpPr>
        <p:spPr>
          <a:xfrm>
            <a:off x="184602" y="3606351"/>
            <a:ext cx="3127820" cy="923330"/>
          </a:xfrm>
          <a:prstGeom prst="rect">
            <a:avLst/>
          </a:prstGeom>
        </p:spPr>
        <p:txBody>
          <a:bodyPr wrap="square">
            <a:spAutoFit/>
          </a:bodyPr>
          <a:lstStyle/>
          <a:p>
            <a:pPr algn="ctr"/>
            <a:r>
              <a:rPr lang="it-IT" b="1" dirty="0">
                <a:solidFill>
                  <a:srgbClr val="000000"/>
                </a:solidFill>
                <a:latin typeface="Courier New" charset="0"/>
              </a:rPr>
              <a:t>3</a:t>
            </a:r>
          </a:p>
          <a:p>
            <a:pPr algn="ctr"/>
            <a:r>
              <a:rPr lang="it-IT" b="1" dirty="0">
                <a:solidFill>
                  <a:srgbClr val="000000"/>
                </a:solidFill>
                <a:latin typeface="Courier New" charset="0"/>
              </a:rPr>
              <a:t>COLLERA</a:t>
            </a:r>
          </a:p>
          <a:p>
            <a:pPr algn="ctr"/>
            <a:r>
              <a:rPr lang="it-IT" b="1" dirty="0">
                <a:solidFill>
                  <a:srgbClr val="000000"/>
                </a:solidFill>
                <a:latin typeface="Courier New" charset="0"/>
              </a:rPr>
              <a:t>Rabbia cronica</a:t>
            </a:r>
          </a:p>
        </p:txBody>
      </p:sp>
      <p:sp>
        <p:nvSpPr>
          <p:cNvPr id="31" name="_s2055"/>
          <p:cNvSpPr>
            <a:spLocks noChangeArrowheads="1"/>
          </p:cNvSpPr>
          <p:nvPr/>
        </p:nvSpPr>
        <p:spPr bwMode="auto">
          <a:xfrm>
            <a:off x="3690586" y="218871"/>
            <a:ext cx="2310585" cy="1464092"/>
          </a:xfrm>
          <a:prstGeom prst="ellipse">
            <a:avLst/>
          </a:prstGeom>
          <a:solidFill>
            <a:srgbClr val="FF0000"/>
          </a:solidFill>
          <a:ln w="19050">
            <a:solidFill>
              <a:srgbClr val="000000"/>
            </a:solidFill>
            <a:round/>
            <a:headEnd/>
            <a:tailEnd/>
          </a:ln>
        </p:spPr>
        <p:txBody>
          <a:bodyPr wrap="none" lIns="0" tIns="0" rIns="0" bIns="0" anchor="ctr"/>
          <a:lstStyle/>
          <a:p>
            <a:pPr algn="ctr"/>
            <a:r>
              <a:rPr lang="it-IT" b="1" dirty="0">
                <a:latin typeface="Courier New" charset="0"/>
              </a:rPr>
              <a:t>5</a:t>
            </a:r>
          </a:p>
          <a:p>
            <a:pPr algn="ctr"/>
            <a:r>
              <a:rPr lang="it-IT" b="1" dirty="0">
                <a:latin typeface="Courier New" charset="0"/>
              </a:rPr>
              <a:t>VIOLENZA</a:t>
            </a:r>
          </a:p>
        </p:txBody>
      </p:sp>
      <p:sp>
        <p:nvSpPr>
          <p:cNvPr id="32" name="_s2052"/>
          <p:cNvSpPr>
            <a:spLocks noChangeShapeType="1"/>
          </p:cNvSpPr>
          <p:nvPr/>
        </p:nvSpPr>
        <p:spPr bwMode="auto">
          <a:xfrm flipV="1">
            <a:off x="4769555" y="1682962"/>
            <a:ext cx="108145" cy="1519572"/>
          </a:xfrm>
          <a:prstGeom prst="line">
            <a:avLst/>
          </a:prstGeom>
          <a:noFill/>
          <a:ln w="31750">
            <a:solidFill>
              <a:schemeClr val="tx1"/>
            </a:solidFill>
            <a:round/>
            <a:headEnd/>
            <a:tailEnd/>
          </a:ln>
          <a:extLst>
            <a:ext uri="{909E8E84-426E-40dd-AFC4-6F175D3DCCD1}">
              <a14:hiddenFill xmlns:a14="http://schemas.microsoft.com/office/drawing/2010/main" xmlns="">
                <a:noFill/>
              </a14:hiddenFill>
            </a:ext>
          </a:extLst>
        </p:spPr>
        <p:txBody>
          <a:bodyPr anchor="ctr"/>
          <a:lstStyle/>
          <a:p>
            <a:endParaRPr lang="it-IT"/>
          </a:p>
        </p:txBody>
      </p:sp>
      <p:pic>
        <p:nvPicPr>
          <p:cNvPr id="16" name="Immagine 15" descr="baby-tears-small-child-sad-470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2575" y="5104877"/>
            <a:ext cx="2601425" cy="1753123"/>
          </a:xfrm>
          <a:prstGeom prst="rect">
            <a:avLst/>
          </a:prstGeom>
        </p:spPr>
      </p:pic>
      <p:pic>
        <p:nvPicPr>
          <p:cNvPr id="19" name="Immagine 18" descr="2222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2436016" cy="1364169"/>
          </a:xfrm>
          <a:prstGeom prst="rect">
            <a:avLst/>
          </a:prstGeom>
        </p:spPr>
      </p:pic>
      <p:sp>
        <p:nvSpPr>
          <p:cNvPr id="20" name="CasellaDiTesto 19"/>
          <p:cNvSpPr txBox="1"/>
          <p:nvPr/>
        </p:nvSpPr>
        <p:spPr>
          <a:xfrm>
            <a:off x="6480355" y="142472"/>
            <a:ext cx="2589533" cy="1200328"/>
          </a:xfrm>
          <a:prstGeom prst="rect">
            <a:avLst/>
          </a:prstGeom>
          <a:solidFill>
            <a:schemeClr val="accent4">
              <a:lumMod val="60000"/>
              <a:lumOff val="40000"/>
            </a:schemeClr>
          </a:solidFill>
          <a:ln>
            <a:solidFill>
              <a:srgbClr val="000000"/>
            </a:solidFill>
          </a:ln>
        </p:spPr>
        <p:txBody>
          <a:bodyPr wrap="square" rtlCol="0">
            <a:spAutoFit/>
          </a:bodyPr>
          <a:lstStyle/>
          <a:p>
            <a:pPr algn="ctr"/>
            <a:r>
              <a:rPr lang="it-IT" sz="2400" b="1" dirty="0"/>
              <a:t>IMPULSIVITA’</a:t>
            </a:r>
          </a:p>
          <a:p>
            <a:pPr algn="ctr"/>
            <a:r>
              <a:rPr lang="it-IT" sz="2400" b="1" dirty="0"/>
              <a:t>DEPRESSIONE</a:t>
            </a:r>
          </a:p>
          <a:p>
            <a:pPr algn="ctr"/>
            <a:r>
              <a:rPr lang="it-IT" sz="2400" b="1" dirty="0"/>
              <a:t>(</a:t>
            </a:r>
            <a:r>
              <a:rPr lang="it-IT" sz="2400" b="1" dirty="0">
                <a:solidFill>
                  <a:srgbClr val="000090"/>
                </a:solidFill>
              </a:rPr>
              <a:t>antagonismo</a:t>
            </a:r>
            <a:r>
              <a:rPr lang="it-IT" sz="2400" b="1" dirty="0"/>
              <a:t>)</a:t>
            </a:r>
          </a:p>
        </p:txBody>
      </p:sp>
      <p:sp>
        <p:nvSpPr>
          <p:cNvPr id="28" name="CasellaDiTesto 27"/>
          <p:cNvSpPr txBox="1"/>
          <p:nvPr/>
        </p:nvSpPr>
        <p:spPr>
          <a:xfrm>
            <a:off x="45568" y="5535647"/>
            <a:ext cx="2471462" cy="1200328"/>
          </a:xfrm>
          <a:prstGeom prst="rect">
            <a:avLst/>
          </a:prstGeom>
          <a:solidFill>
            <a:schemeClr val="accent4">
              <a:lumMod val="60000"/>
              <a:lumOff val="40000"/>
            </a:schemeClr>
          </a:solidFill>
          <a:ln>
            <a:solidFill>
              <a:schemeClr val="tx1"/>
            </a:solidFill>
          </a:ln>
        </p:spPr>
        <p:txBody>
          <a:bodyPr wrap="square" rtlCol="0">
            <a:spAutoFit/>
          </a:bodyPr>
          <a:lstStyle/>
          <a:p>
            <a:pPr algn="ctr"/>
            <a:r>
              <a:rPr lang="it-IT" sz="2400" b="1" dirty="0"/>
              <a:t>IMPOTENZA</a:t>
            </a:r>
          </a:p>
          <a:p>
            <a:pPr algn="ctr"/>
            <a:r>
              <a:rPr lang="it-IT" sz="2400" b="1" dirty="0"/>
              <a:t>DEPRESSIONE</a:t>
            </a:r>
          </a:p>
          <a:p>
            <a:pPr algn="ctr"/>
            <a:r>
              <a:rPr lang="it-IT" sz="2400" b="1" dirty="0"/>
              <a:t>(</a:t>
            </a:r>
            <a:r>
              <a:rPr lang="it-IT" sz="2400" b="1" dirty="0">
                <a:solidFill>
                  <a:srgbClr val="000090"/>
                </a:solidFill>
              </a:rPr>
              <a:t>sottomissione</a:t>
            </a:r>
            <a:r>
              <a:rPr lang="it-IT" sz="2400" b="1" dirty="0"/>
              <a:t>)</a:t>
            </a:r>
          </a:p>
        </p:txBody>
      </p:sp>
      <p:cxnSp>
        <p:nvCxnSpPr>
          <p:cNvPr id="29" name="Connettore 2 28"/>
          <p:cNvCxnSpPr/>
          <p:nvPr/>
        </p:nvCxnSpPr>
        <p:spPr>
          <a:xfrm flipV="1">
            <a:off x="2257778" y="4529682"/>
            <a:ext cx="1835922" cy="1245884"/>
          </a:xfrm>
          <a:prstGeom prst="straightConnector1">
            <a:avLst/>
          </a:prstGeom>
          <a:ln w="762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0" name="Connettore 2 29"/>
          <p:cNvCxnSpPr/>
          <p:nvPr/>
        </p:nvCxnSpPr>
        <p:spPr>
          <a:xfrm flipV="1">
            <a:off x="5009444" y="866588"/>
            <a:ext cx="1684203" cy="2657104"/>
          </a:xfrm>
          <a:prstGeom prst="straightConnector1">
            <a:avLst/>
          </a:prstGeom>
          <a:ln w="762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24929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8197"/>
                                        </p:tgtEl>
                                        <p:attrNameLst>
                                          <p:attrName>style.visibility</p:attrName>
                                        </p:attrNameLst>
                                      </p:cBhvr>
                                      <p:to>
                                        <p:strVal val="visible"/>
                                      </p:to>
                                    </p:set>
                                    <p:animScale>
                                      <p:cBhvr>
                                        <p:cTn id="7" dur="1000" decel="50000" fill="hold">
                                          <p:stCondLst>
                                            <p:cond delay="0"/>
                                          </p:stCondLst>
                                        </p:cTn>
                                        <p:tgtEl>
                                          <p:spTgt spid="819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197"/>
                                        </p:tgtEl>
                                        <p:attrNameLst>
                                          <p:attrName>ppt_x</p:attrName>
                                          <p:attrName>ppt_y</p:attrName>
                                        </p:attrNameLst>
                                      </p:cBhvr>
                                    </p:animMotion>
                                    <p:animEffect transition="in" filter="fade">
                                      <p:cBhvr>
                                        <p:cTn id="9" dur="10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819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2"/>
          <p:cNvPicPr>
            <a:picLocks noGrp="1" noChangeAspect="1"/>
          </p:cNvPicPr>
          <p:nvPr>
            <p:ph/>
          </p:nvPr>
        </p:nvPicPr>
        <p:blipFill rotWithShape="1">
          <a:blip r:embed="rId2"/>
          <a:srcRect t="8518" b="-4508"/>
          <a:stretch/>
        </p:blipFill>
        <p:spPr>
          <a:xfrm>
            <a:off x="457200" y="1484785"/>
            <a:ext cx="8229600" cy="3240360"/>
          </a:xfrm>
        </p:spPr>
      </p:pic>
      <p:sp>
        <p:nvSpPr>
          <p:cNvPr id="2" name="CasellaDiTesto 1"/>
          <p:cNvSpPr txBox="1"/>
          <p:nvPr/>
        </p:nvSpPr>
        <p:spPr>
          <a:xfrm>
            <a:off x="0" y="-243408"/>
            <a:ext cx="9144000" cy="1384995"/>
          </a:xfrm>
          <a:prstGeom prst="rect">
            <a:avLst/>
          </a:prstGeom>
          <a:noFill/>
        </p:spPr>
        <p:txBody>
          <a:bodyPr wrap="square" rtlCol="0">
            <a:spAutoFit/>
          </a:bodyPr>
          <a:lstStyle/>
          <a:p>
            <a:endParaRPr lang="it-IT" sz="2800" dirty="0"/>
          </a:p>
          <a:p>
            <a:pPr algn="ctr"/>
            <a:r>
              <a:rPr lang="it-IT" sz="2800" dirty="0"/>
              <a:t>Dimensioni della collera nell’ansia di separazione</a:t>
            </a:r>
          </a:p>
          <a:p>
            <a:pPr algn="ctr"/>
            <a:r>
              <a:rPr lang="it-IT" sz="2800" dirty="0"/>
              <a:t>mediate dall’</a:t>
            </a:r>
            <a:r>
              <a:rPr lang="it-IT" sz="2800" dirty="0" err="1"/>
              <a:t>attacamento</a:t>
            </a:r>
            <a:r>
              <a:rPr lang="it-IT" sz="2800" dirty="0"/>
              <a:t> sicuro e dalla </a:t>
            </a:r>
            <a:r>
              <a:rPr lang="it-IT" sz="2800" dirty="0" err="1"/>
              <a:t>mentalizzazione</a:t>
            </a:r>
            <a:endParaRPr lang="it-IT" sz="2800" dirty="0"/>
          </a:p>
        </p:txBody>
      </p:sp>
      <p:sp>
        <p:nvSpPr>
          <p:cNvPr id="4" name="Freccia angolare bidirezionale 3"/>
          <p:cNvSpPr/>
          <p:nvPr/>
        </p:nvSpPr>
        <p:spPr>
          <a:xfrm>
            <a:off x="4355976" y="4581128"/>
            <a:ext cx="1728192" cy="1440160"/>
          </a:xfrm>
          <a:prstGeom prst="leftUp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n>
                <a:solidFill>
                  <a:srgbClr val="000090"/>
                </a:solidFill>
              </a:ln>
              <a:solidFill>
                <a:schemeClr val="accent1">
                  <a:lumMod val="75000"/>
                </a:schemeClr>
              </a:solidFill>
            </a:endParaRPr>
          </a:p>
        </p:txBody>
      </p:sp>
      <p:sp>
        <p:nvSpPr>
          <p:cNvPr id="6" name="CasellaDiTesto 5"/>
          <p:cNvSpPr txBox="1"/>
          <p:nvPr/>
        </p:nvSpPr>
        <p:spPr>
          <a:xfrm>
            <a:off x="179512" y="3789040"/>
            <a:ext cx="5544616" cy="2862323"/>
          </a:xfrm>
          <a:prstGeom prst="rect">
            <a:avLst/>
          </a:prstGeom>
          <a:noFill/>
        </p:spPr>
        <p:txBody>
          <a:bodyPr wrap="square" rtlCol="0">
            <a:spAutoFit/>
          </a:bodyPr>
          <a:lstStyle/>
          <a:p>
            <a:endParaRPr lang="it-IT" dirty="0"/>
          </a:p>
          <a:p>
            <a:endParaRPr lang="it-IT" dirty="0"/>
          </a:p>
          <a:p>
            <a:endParaRPr lang="it-IT" dirty="0"/>
          </a:p>
          <a:p>
            <a:endParaRPr lang="it-IT" dirty="0"/>
          </a:p>
          <a:p>
            <a:r>
              <a:rPr lang="it-IT" dirty="0"/>
              <a:t>Attaccamento sicuro</a:t>
            </a:r>
          </a:p>
          <a:p>
            <a:r>
              <a:rPr lang="it-IT" dirty="0" err="1"/>
              <a:t>Coregolazione</a:t>
            </a:r>
            <a:r>
              <a:rPr lang="it-IT" dirty="0"/>
              <a:t> diadica e autoregolazione</a:t>
            </a:r>
          </a:p>
          <a:p>
            <a:r>
              <a:rPr lang="it-IT" dirty="0" err="1"/>
              <a:t>Mentalizzazione</a:t>
            </a:r>
            <a:endParaRPr lang="it-IT" dirty="0"/>
          </a:p>
          <a:p>
            <a:r>
              <a:rPr lang="it-IT" dirty="0"/>
              <a:t>Permanenza dell’oggetto</a:t>
            </a:r>
          </a:p>
          <a:p>
            <a:r>
              <a:rPr lang="it-IT" dirty="0"/>
              <a:t>Autonomia</a:t>
            </a:r>
          </a:p>
          <a:p>
            <a:endParaRPr lang="it-IT" dirty="0"/>
          </a:p>
        </p:txBody>
      </p:sp>
      <p:sp>
        <p:nvSpPr>
          <p:cNvPr id="7" name="Doppia parentesi graffa 6"/>
          <p:cNvSpPr/>
          <p:nvPr/>
        </p:nvSpPr>
        <p:spPr>
          <a:xfrm>
            <a:off x="0" y="4941168"/>
            <a:ext cx="4211960" cy="1440160"/>
          </a:xfrm>
          <a:prstGeom prst="bracePair">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3" name="CasellaDiTesto 2"/>
          <p:cNvSpPr txBox="1"/>
          <p:nvPr/>
        </p:nvSpPr>
        <p:spPr>
          <a:xfrm>
            <a:off x="7351122" y="5567214"/>
            <a:ext cx="184666" cy="369332"/>
          </a:xfrm>
          <a:prstGeom prst="rect">
            <a:avLst/>
          </a:prstGeom>
          <a:noFill/>
        </p:spPr>
        <p:txBody>
          <a:bodyPr wrap="none" rtlCol="0">
            <a:spAutoFit/>
          </a:bodyPr>
          <a:lstStyle/>
          <a:p>
            <a:endParaRPr lang="it-IT" dirty="0"/>
          </a:p>
        </p:txBody>
      </p:sp>
      <p:pic>
        <p:nvPicPr>
          <p:cNvPr id="10" name="Picture 5" descr="Rispecchiamento Facci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4725145"/>
            <a:ext cx="2674640" cy="1800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pic>
        <p:nvPicPr>
          <p:cNvPr id="12" name="Immagine 11" descr="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68" y="1141587"/>
            <a:ext cx="2232248" cy="1495325"/>
          </a:xfrm>
          <a:prstGeom prst="rect">
            <a:avLst/>
          </a:prstGeom>
        </p:spPr>
      </p:pic>
    </p:spTree>
    <p:extLst>
      <p:ext uri="{BB962C8B-B14F-4D97-AF65-F5344CB8AC3E}">
        <p14:creationId xmlns:p14="http://schemas.microsoft.com/office/powerpoint/2010/main" val="11814642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052736"/>
          </a:xfrm>
        </p:spPr>
        <p:txBody>
          <a:bodyPr/>
          <a:lstStyle/>
          <a:p>
            <a:r>
              <a:rPr lang="it-IT" sz="2400" b="1" dirty="0">
                <a:ln w="1905"/>
                <a:solidFill>
                  <a:srgbClr val="3366FF"/>
                </a:solidFill>
                <a:effectLst>
                  <a:innerShdw blurRad="69850" dist="43180" dir="5400000">
                    <a:srgbClr val="000000">
                      <a:alpha val="65000"/>
                    </a:srgbClr>
                  </a:innerShdw>
                </a:effectLst>
                <a:latin typeface="Comic Sans MS"/>
                <a:cs typeface="Comic Sans MS"/>
              </a:rPr>
              <a:t>DISTURBO D’ANSIA DI SEPARAZIONE DELL’ADULTO </a:t>
            </a:r>
            <a:br>
              <a:rPr lang="it-IT" sz="2400" b="1" dirty="0">
                <a:ln w="1905"/>
                <a:solidFill>
                  <a:srgbClr val="3366FF"/>
                </a:solidFill>
                <a:effectLst>
                  <a:innerShdw blurRad="69850" dist="43180" dir="5400000">
                    <a:srgbClr val="000000">
                      <a:alpha val="65000"/>
                    </a:srgbClr>
                  </a:innerShdw>
                </a:effectLst>
                <a:latin typeface="Comic Sans MS"/>
                <a:cs typeface="Comic Sans MS"/>
              </a:rPr>
            </a:br>
            <a:r>
              <a:rPr lang="it-IT" sz="2400" b="1" dirty="0">
                <a:ln w="1905"/>
                <a:solidFill>
                  <a:srgbClr val="3366FF"/>
                </a:solidFill>
                <a:effectLst>
                  <a:innerShdw blurRad="69850" dist="43180" dir="5400000">
                    <a:srgbClr val="000000">
                      <a:alpha val="65000"/>
                    </a:srgbClr>
                  </a:innerShdw>
                </a:effectLst>
                <a:latin typeface="Comic Sans MS"/>
                <a:cs typeface="Comic Sans MS"/>
              </a:rPr>
              <a:t>NEL DSM-5</a:t>
            </a:r>
          </a:p>
        </p:txBody>
      </p:sp>
      <p:pic>
        <p:nvPicPr>
          <p:cNvPr id="7" name="Segnaposto contenuto 6" descr="1Ansia di Separazione.jpg"/>
          <p:cNvPicPr>
            <a:picLocks noGrp="1" noChangeAspect="1"/>
          </p:cNvPicPr>
          <p:nvPr>
            <p:ph idx="1"/>
          </p:nvPr>
        </p:nvPicPr>
        <p:blipFill>
          <a:blip r:embed="rId2">
            <a:extLst>
              <a:ext uri="{28A0092B-C50C-407E-A947-70E740481C1C}">
                <a14:useLocalDpi xmlns:a14="http://schemas.microsoft.com/office/drawing/2010/main" val="0"/>
              </a:ext>
            </a:extLst>
          </a:blip>
          <a:srcRect l="3606" r="3606"/>
          <a:stretch>
            <a:fillRect/>
          </a:stretch>
        </p:blipFill>
        <p:spPr>
          <a:xfrm>
            <a:off x="2627313" y="1268413"/>
            <a:ext cx="3816350" cy="4537075"/>
          </a:xfrm>
          <a:prstGeom prst="rect">
            <a:avLst/>
          </a:prstGeom>
          <a:ln w="88900" cap="sq" cmpd="thickThin">
            <a:solidFill>
              <a:srgbClr val="000000"/>
            </a:solidFill>
            <a:prstDash val="solid"/>
            <a:miter lim="800000"/>
          </a:ln>
          <a:effectLst>
            <a:innerShdw blurRad="76200">
              <a:srgbClr val="000000"/>
            </a:innerShdw>
          </a:effectLst>
        </p:spPr>
      </p:pic>
      <p:sp>
        <p:nvSpPr>
          <p:cNvPr id="4" name="Segnaposto numero diapositiva 3"/>
          <p:cNvSpPr>
            <a:spLocks noGrp="1"/>
          </p:cNvSpPr>
          <p:nvPr>
            <p:ph type="sldNum" sz="quarter" idx="12"/>
          </p:nvPr>
        </p:nvSpPr>
        <p:spPr/>
        <p:txBody>
          <a:bodyPr/>
          <a:lstStyle/>
          <a:p>
            <a:pPr>
              <a:defRPr/>
            </a:pPr>
            <a:fld id="{D87C0EB0-D7EA-8549-9015-648F9FF87D94}" type="slidenum">
              <a:rPr lang="it-IT" smtClean="0"/>
              <a:pPr>
                <a:defRPr/>
              </a:pPr>
              <a:t>22</a:t>
            </a:fld>
            <a:endParaRPr lang="it-IT"/>
          </a:p>
        </p:txBody>
      </p:sp>
      <p:sp>
        <p:nvSpPr>
          <p:cNvPr id="9" name="Freccia destra 8"/>
          <p:cNvSpPr/>
          <p:nvPr/>
        </p:nvSpPr>
        <p:spPr>
          <a:xfrm>
            <a:off x="755576" y="5301207"/>
            <a:ext cx="2016224" cy="796353"/>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CasellaDiTesto 9"/>
          <p:cNvSpPr txBox="1"/>
          <p:nvPr/>
        </p:nvSpPr>
        <p:spPr>
          <a:xfrm>
            <a:off x="0" y="5934670"/>
            <a:ext cx="9143999" cy="923330"/>
          </a:xfrm>
          <a:prstGeom prst="rect">
            <a:avLst/>
          </a:prstGeom>
          <a:noFill/>
        </p:spPr>
        <p:txBody>
          <a:bodyPr wrap="square" rtlCol="0">
            <a:spAutoFit/>
          </a:bodyPr>
          <a:lstStyle/>
          <a:p>
            <a:pPr algn="just"/>
            <a:endParaRPr lang="it-IT" dirty="0"/>
          </a:p>
          <a:p>
            <a:pPr algn="just"/>
            <a:r>
              <a:rPr lang="it-IT" dirty="0"/>
              <a:t>La paura, l’ansia e l’</a:t>
            </a:r>
            <a:r>
              <a:rPr lang="it-IT" dirty="0" err="1"/>
              <a:t>evitamento</a:t>
            </a:r>
            <a:r>
              <a:rPr lang="it-IT" dirty="0"/>
              <a:t> sono persistenti, con una durata di almeno </a:t>
            </a:r>
          </a:p>
          <a:p>
            <a:pPr algn="just"/>
            <a:r>
              <a:rPr lang="it-IT" dirty="0"/>
              <a:t>4 settimane nei bambini e adolescenti, e </a:t>
            </a:r>
            <a:r>
              <a:rPr lang="it-IT" b="1" dirty="0">
                <a:solidFill>
                  <a:srgbClr val="3366FF"/>
                </a:solidFill>
              </a:rPr>
              <a:t>tipicamente 6 mesi o più negli adulti</a:t>
            </a:r>
            <a:r>
              <a:rPr lang="it-IT" dirty="0"/>
              <a:t>.</a:t>
            </a:r>
          </a:p>
        </p:txBody>
      </p:sp>
      <p:pic>
        <p:nvPicPr>
          <p:cNvPr id="13" name="Segnaposto contenuto 3" descr="DSM-5.jpg"/>
          <p:cNvPicPr>
            <a:picLocks noChangeAspect="1"/>
          </p:cNvPicPr>
          <p:nvPr/>
        </p:nvPicPr>
        <p:blipFill>
          <a:blip r:embed="rId3">
            <a:extLst>
              <a:ext uri="{28A0092B-C50C-407E-A947-70E740481C1C}">
                <a14:useLocalDpi xmlns:a14="http://schemas.microsoft.com/office/drawing/2010/main" val="0"/>
              </a:ext>
            </a:extLst>
          </a:blip>
          <a:srcRect l="2884" r="2884"/>
          <a:stretch>
            <a:fillRect/>
          </a:stretch>
        </p:blipFill>
        <p:spPr bwMode="auto">
          <a:xfrm>
            <a:off x="7524328" y="3789040"/>
            <a:ext cx="1162472" cy="1871985"/>
          </a:xfrm>
          <a:prstGeom prst="rect">
            <a:avLst/>
          </a:prstGeom>
          <a:noFill/>
          <a:ln w="889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26387168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743002" y="1246226"/>
            <a:ext cx="5701910" cy="5409499"/>
          </a:xfrm>
          <a:ln>
            <a:solidFill>
              <a:srgbClr val="000000"/>
            </a:solidFill>
          </a:ln>
        </p:spPr>
      </p:pic>
      <p:sp>
        <p:nvSpPr>
          <p:cNvPr id="5" name="Anello 4"/>
          <p:cNvSpPr/>
          <p:nvPr/>
        </p:nvSpPr>
        <p:spPr>
          <a:xfrm>
            <a:off x="6296423" y="1688265"/>
            <a:ext cx="799750" cy="708019"/>
          </a:xfrm>
          <a:prstGeom prst="donut">
            <a:avLst>
              <a:gd name="adj" fmla="val 0"/>
            </a:avLst>
          </a:prstGeom>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ln w="3175" cmpd="sng">
                <a:solidFill>
                  <a:srgbClr val="EB073D"/>
                </a:solidFill>
              </a:ln>
              <a:solidFill>
                <a:schemeClr val="tx1"/>
              </a:solidFill>
            </a:endParaRPr>
          </a:p>
        </p:txBody>
      </p:sp>
      <p:sp>
        <p:nvSpPr>
          <p:cNvPr id="6" name="Anello 5"/>
          <p:cNvSpPr/>
          <p:nvPr/>
        </p:nvSpPr>
        <p:spPr>
          <a:xfrm>
            <a:off x="2783397" y="5525098"/>
            <a:ext cx="823135" cy="659479"/>
          </a:xfrm>
          <a:prstGeom prst="donut">
            <a:avLst>
              <a:gd name="adj" fmla="val 0"/>
            </a:avLst>
          </a:prstGeom>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ln w="3175" cmpd="sng">
                <a:solidFill>
                  <a:srgbClr val="EB073D"/>
                </a:solidFill>
              </a:ln>
              <a:solidFill>
                <a:schemeClr val="tx1"/>
              </a:solidFill>
            </a:endParaRPr>
          </a:p>
        </p:txBody>
      </p:sp>
      <p:sp>
        <p:nvSpPr>
          <p:cNvPr id="8" name="CasellaDiTesto 7"/>
          <p:cNvSpPr txBox="1"/>
          <p:nvPr/>
        </p:nvSpPr>
        <p:spPr>
          <a:xfrm>
            <a:off x="1160249" y="174667"/>
            <a:ext cx="6960245" cy="400110"/>
          </a:xfrm>
          <a:prstGeom prst="rect">
            <a:avLst/>
          </a:prstGeom>
          <a:solidFill>
            <a:srgbClr val="66FFFF"/>
          </a:solidFill>
          <a:ln>
            <a:solidFill>
              <a:srgbClr val="000000"/>
            </a:solidFill>
          </a:ln>
        </p:spPr>
        <p:txBody>
          <a:bodyPr wrap="square">
            <a:spAutoFit/>
          </a:bodyPr>
          <a:lstStyle/>
          <a:p>
            <a:pPr algn="ctr">
              <a:defRPr/>
            </a:pPr>
            <a:r>
              <a:rPr lang="it-IT" sz="2000" b="1" dirty="0">
                <a:ln w="1905"/>
                <a:solidFill>
                  <a:srgbClr val="FF0000"/>
                </a:solidFill>
                <a:effectLst>
                  <a:innerShdw blurRad="69850" dist="43180" dir="5400000">
                    <a:srgbClr val="000000">
                      <a:alpha val="65000"/>
                    </a:srgbClr>
                  </a:innerShdw>
                </a:effectLst>
                <a:latin typeface="Comic Sans MS"/>
                <a:cs typeface="Comic Sans MS"/>
              </a:rPr>
              <a:t>ATTACCAMENTO INSICURO: ANSIOSO/EVITANTE </a:t>
            </a:r>
          </a:p>
        </p:txBody>
      </p:sp>
      <p:sp>
        <p:nvSpPr>
          <p:cNvPr id="9" name="Anello 8"/>
          <p:cNvSpPr/>
          <p:nvPr/>
        </p:nvSpPr>
        <p:spPr>
          <a:xfrm>
            <a:off x="5606254" y="5525098"/>
            <a:ext cx="838797" cy="659479"/>
          </a:xfrm>
          <a:prstGeom prst="donut">
            <a:avLst>
              <a:gd name="adj" fmla="val 0"/>
            </a:avLst>
          </a:prstGeom>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ln w="3175" cmpd="sng">
                <a:solidFill>
                  <a:srgbClr val="EB073D"/>
                </a:solidFill>
              </a:ln>
              <a:solidFill>
                <a:schemeClr val="tx1"/>
              </a:solidFill>
            </a:endParaRPr>
          </a:p>
        </p:txBody>
      </p:sp>
      <p:sp>
        <p:nvSpPr>
          <p:cNvPr id="10" name="Anello 9"/>
          <p:cNvSpPr/>
          <p:nvPr/>
        </p:nvSpPr>
        <p:spPr>
          <a:xfrm>
            <a:off x="3606532" y="1688265"/>
            <a:ext cx="798261" cy="659479"/>
          </a:xfrm>
          <a:prstGeom prst="donut">
            <a:avLst>
              <a:gd name="adj" fmla="val 0"/>
            </a:avLst>
          </a:prstGeom>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ln w="3175" cmpd="sng">
                <a:solidFill>
                  <a:srgbClr val="EB073D"/>
                </a:solidFill>
              </a:ln>
              <a:solidFill>
                <a:schemeClr val="tx1"/>
              </a:solidFill>
            </a:endParaRPr>
          </a:p>
        </p:txBody>
      </p:sp>
      <p:sp>
        <p:nvSpPr>
          <p:cNvPr id="11" name="CasellaDiTesto 10"/>
          <p:cNvSpPr txBox="1"/>
          <p:nvPr/>
        </p:nvSpPr>
        <p:spPr>
          <a:xfrm>
            <a:off x="928078" y="1738224"/>
            <a:ext cx="1300356" cy="369332"/>
          </a:xfrm>
          <a:prstGeom prst="rect">
            <a:avLst/>
          </a:prstGeom>
          <a:solidFill>
            <a:srgbClr val="FFFF00"/>
          </a:solidFill>
          <a:ln>
            <a:solidFill>
              <a:schemeClr val="tx1"/>
            </a:solidFill>
          </a:ln>
        </p:spPr>
        <p:txBody>
          <a:bodyPr wrap="none" rtlCol="0">
            <a:spAutoFit/>
          </a:bodyPr>
          <a:lstStyle/>
          <a:p>
            <a:r>
              <a:rPr lang="it-IT" b="1" dirty="0">
                <a:ln w="1905"/>
                <a:solidFill>
                  <a:schemeClr val="tx2"/>
                </a:solidFill>
                <a:effectLst>
                  <a:innerShdw blurRad="69850" dist="43180" dir="5400000">
                    <a:srgbClr val="000000">
                      <a:alpha val="65000"/>
                    </a:srgbClr>
                  </a:innerShdw>
                </a:effectLst>
                <a:latin typeface="Comic Sans MS"/>
                <a:cs typeface="Comic Sans MS"/>
              </a:rPr>
              <a:t>ROTTURE</a:t>
            </a:r>
            <a:endParaRPr lang="it-IT" dirty="0"/>
          </a:p>
        </p:txBody>
      </p:sp>
      <p:sp>
        <p:nvSpPr>
          <p:cNvPr id="12" name="CasellaDiTesto 11"/>
          <p:cNvSpPr txBox="1"/>
          <p:nvPr/>
        </p:nvSpPr>
        <p:spPr>
          <a:xfrm>
            <a:off x="4620526" y="1318933"/>
            <a:ext cx="1300356" cy="369332"/>
          </a:xfrm>
          <a:prstGeom prst="rect">
            <a:avLst/>
          </a:prstGeom>
          <a:solidFill>
            <a:srgbClr val="FFFF00"/>
          </a:solidFill>
          <a:ln>
            <a:solidFill>
              <a:schemeClr val="tx1"/>
            </a:solidFill>
          </a:ln>
        </p:spPr>
        <p:txBody>
          <a:bodyPr wrap="none" rtlCol="0">
            <a:spAutoFit/>
          </a:bodyPr>
          <a:lstStyle/>
          <a:p>
            <a:r>
              <a:rPr lang="it-IT" b="1" dirty="0">
                <a:ln w="1905"/>
                <a:solidFill>
                  <a:schemeClr val="tx2"/>
                </a:solidFill>
                <a:effectLst>
                  <a:innerShdw blurRad="69850" dist="43180" dir="5400000">
                    <a:srgbClr val="000000">
                      <a:alpha val="65000"/>
                    </a:srgbClr>
                  </a:innerShdw>
                </a:effectLst>
                <a:latin typeface="Comic Sans MS"/>
                <a:cs typeface="Comic Sans MS"/>
              </a:rPr>
              <a:t>ROTTURE</a:t>
            </a:r>
            <a:endParaRPr lang="it-IT" dirty="0"/>
          </a:p>
        </p:txBody>
      </p:sp>
    </p:spTree>
    <p:extLst>
      <p:ext uri="{BB962C8B-B14F-4D97-AF65-F5344CB8AC3E}">
        <p14:creationId xmlns:p14="http://schemas.microsoft.com/office/powerpoint/2010/main" val="426207267"/>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a:xfrm>
            <a:off x="457200" y="274638"/>
            <a:ext cx="8229600" cy="617020"/>
          </a:xfrm>
          <a:solidFill>
            <a:srgbClr val="5ECCF3"/>
          </a:solidFill>
          <a:ln>
            <a:solidFill>
              <a:schemeClr val="tx1"/>
            </a:solidFill>
          </a:ln>
        </p:spPr>
        <p:txBody>
          <a:bodyPr>
            <a:normAutofit/>
          </a:bodyPr>
          <a:lstStyle/>
          <a:p>
            <a:r>
              <a:rPr lang="en-US" sz="2400" dirty="0">
                <a:latin typeface="Calibri" charset="0"/>
                <a:ea typeface="ＭＳ Ｐゴシック" charset="0"/>
                <a:cs typeface="ＭＳ Ｐゴシック" charset="0"/>
              </a:rPr>
              <a:t>ASPETTI DELL’AMORE ASSOCIATI AI 3 STILI DI ATTACCAMENTO</a:t>
            </a:r>
          </a:p>
        </p:txBody>
      </p:sp>
      <p:pic>
        <p:nvPicPr>
          <p:cNvPr id="88066"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57200" y="1417639"/>
            <a:ext cx="8229600" cy="4189412"/>
          </a:xfrm>
        </p:spPr>
      </p:pic>
      <p:sp>
        <p:nvSpPr>
          <p:cNvPr id="5" name="Anello 4"/>
          <p:cNvSpPr/>
          <p:nvPr/>
        </p:nvSpPr>
        <p:spPr>
          <a:xfrm>
            <a:off x="2877979" y="1782835"/>
            <a:ext cx="823135" cy="659479"/>
          </a:xfrm>
          <a:prstGeom prst="donut">
            <a:avLst>
              <a:gd name="adj" fmla="val 0"/>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ln w="3175" cmpd="sng">
                <a:solidFill>
                  <a:srgbClr val="EB073D"/>
                </a:solidFill>
              </a:ln>
              <a:solidFill>
                <a:schemeClr val="tx1"/>
              </a:solidFill>
            </a:endParaRPr>
          </a:p>
        </p:txBody>
      </p:sp>
      <p:sp>
        <p:nvSpPr>
          <p:cNvPr id="7" name="Anello 6"/>
          <p:cNvSpPr/>
          <p:nvPr/>
        </p:nvSpPr>
        <p:spPr>
          <a:xfrm>
            <a:off x="4904724" y="1769737"/>
            <a:ext cx="932303" cy="659479"/>
          </a:xfrm>
          <a:prstGeom prst="donut">
            <a:avLst>
              <a:gd name="adj" fmla="val 0"/>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ln w="3175" cmpd="sng">
                <a:solidFill>
                  <a:srgbClr val="EB073D"/>
                </a:solidFill>
              </a:ln>
              <a:solidFill>
                <a:schemeClr val="tx1"/>
              </a:solidFill>
            </a:endParaRPr>
          </a:p>
        </p:txBody>
      </p:sp>
      <p:sp>
        <p:nvSpPr>
          <p:cNvPr id="9" name="Anello 8"/>
          <p:cNvSpPr/>
          <p:nvPr/>
        </p:nvSpPr>
        <p:spPr>
          <a:xfrm>
            <a:off x="6647725" y="1769737"/>
            <a:ext cx="1432233" cy="529424"/>
          </a:xfrm>
          <a:prstGeom prst="donut">
            <a:avLst>
              <a:gd name="adj" fmla="val 0"/>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ln w="3175" cmpd="sng">
                <a:solidFill>
                  <a:srgbClr val="EB073D"/>
                </a:solidFill>
              </a:ln>
              <a:solidFill>
                <a:schemeClr val="tx1"/>
              </a:solidFill>
            </a:endParaRPr>
          </a:p>
        </p:txBody>
      </p:sp>
      <p:sp>
        <p:nvSpPr>
          <p:cNvPr id="6" name="Freccia destra 5"/>
          <p:cNvSpPr/>
          <p:nvPr/>
        </p:nvSpPr>
        <p:spPr>
          <a:xfrm>
            <a:off x="-237463" y="2238581"/>
            <a:ext cx="694663" cy="381270"/>
          </a:xfrm>
          <a:prstGeom prst="rightArrow">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Freccia destra 13"/>
          <p:cNvSpPr/>
          <p:nvPr/>
        </p:nvSpPr>
        <p:spPr>
          <a:xfrm>
            <a:off x="-237463" y="3066479"/>
            <a:ext cx="694663" cy="381270"/>
          </a:xfrm>
          <a:prstGeom prst="rightArrow">
            <a:avLst/>
          </a:prstGeom>
          <a:solidFill>
            <a:srgbClr val="4BACC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Freccia destra 14"/>
          <p:cNvSpPr/>
          <p:nvPr/>
        </p:nvSpPr>
        <p:spPr>
          <a:xfrm>
            <a:off x="-237463" y="3782224"/>
            <a:ext cx="694663" cy="381270"/>
          </a:xfrm>
          <a:prstGeom prst="rightArrow">
            <a:avLst/>
          </a:prstGeom>
          <a:solidFill>
            <a:srgbClr val="4BACC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CasellaDiTesto 1"/>
          <p:cNvSpPr txBox="1"/>
          <p:nvPr/>
        </p:nvSpPr>
        <p:spPr>
          <a:xfrm>
            <a:off x="-1053908" y="5485049"/>
            <a:ext cx="184666" cy="369332"/>
          </a:xfrm>
          <a:prstGeom prst="rect">
            <a:avLst/>
          </a:prstGeom>
          <a:noFill/>
        </p:spPr>
        <p:txBody>
          <a:bodyPr wrap="none" rtlCol="0">
            <a:spAutoFit/>
          </a:bodyPr>
          <a:lstStyle/>
          <a:p>
            <a:endParaRPr lang="it-IT" dirty="0"/>
          </a:p>
        </p:txBody>
      </p:sp>
      <p:pic>
        <p:nvPicPr>
          <p:cNvPr id="11" name="Immagine 10" descr="36048970-happy-loving-couple-embracing-and-kissing-outdoors-at-summertime-under-blue-sky--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5390" y="5313982"/>
            <a:ext cx="3371410" cy="1396694"/>
          </a:xfrm>
          <a:prstGeom prst="rect">
            <a:avLst/>
          </a:prstGeom>
          <a:ln>
            <a:solidFill>
              <a:srgbClr val="000000"/>
            </a:solidFill>
          </a:ln>
        </p:spPr>
      </p:pic>
    </p:spTree>
    <p:extLst>
      <p:ext uri="{BB962C8B-B14F-4D97-AF65-F5344CB8AC3E}">
        <p14:creationId xmlns:p14="http://schemas.microsoft.com/office/powerpoint/2010/main" val="2240116563"/>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ext Box 4"/>
          <p:cNvSpPr txBox="1">
            <a:spLocks noChangeArrowheads="1"/>
          </p:cNvSpPr>
          <p:nvPr/>
        </p:nvSpPr>
        <p:spPr bwMode="auto">
          <a:xfrm>
            <a:off x="152400" y="2780928"/>
            <a:ext cx="8812088" cy="443198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it-IT" sz="1800" b="1" dirty="0"/>
              <a:t>RICERCA : </a:t>
            </a:r>
            <a:r>
              <a:rPr lang="it-IT" sz="1800" b="1" dirty="0">
                <a:solidFill>
                  <a:srgbClr val="FF0000"/>
                </a:solidFill>
              </a:rPr>
              <a:t>CAPACITA’ DI CHIEDERE AIUTO E FUNZIONAMENTO FAMIGLIARE DELLA VITTIMA DI MALTRATTAMENTO </a:t>
            </a:r>
            <a:r>
              <a:rPr lang="it-IT" sz="1800" b="1" dirty="0"/>
              <a:t>-</a:t>
            </a:r>
            <a:r>
              <a:rPr lang="it-IT" sz="1800" b="1" dirty="0">
                <a:solidFill>
                  <a:srgbClr val="FF0000"/>
                </a:solidFill>
              </a:rPr>
              <a:t> </a:t>
            </a:r>
            <a:r>
              <a:rPr lang="it-IT" sz="1800" i="1" dirty="0" err="1"/>
              <a:t>Cacioppo</a:t>
            </a:r>
            <a:r>
              <a:rPr lang="it-IT" sz="1800" i="1" dirty="0"/>
              <a:t> M, Pace U, Caretti V (in press)</a:t>
            </a:r>
            <a:endParaRPr lang="it-IT" sz="1800" b="1" dirty="0">
              <a:solidFill>
                <a:srgbClr val="FF0000"/>
              </a:solidFill>
            </a:endParaRPr>
          </a:p>
          <a:p>
            <a:pPr eaLnBrk="1" hangingPunct="1">
              <a:spcBef>
                <a:spcPct val="50000"/>
              </a:spcBef>
            </a:pPr>
            <a:r>
              <a:rPr lang="it-IT" sz="1800" b="1" dirty="0"/>
              <a:t>__________________________________________</a:t>
            </a:r>
          </a:p>
          <a:p>
            <a:pPr eaLnBrk="1" hangingPunct="1">
              <a:spcBef>
                <a:spcPct val="50000"/>
              </a:spcBef>
            </a:pPr>
            <a:r>
              <a:rPr lang="it-IT" sz="1800" b="1" dirty="0"/>
              <a:t>Obiettivi</a:t>
            </a:r>
          </a:p>
          <a:p>
            <a:pPr eaLnBrk="1" hangingPunct="1">
              <a:spcBef>
                <a:spcPct val="50000"/>
              </a:spcBef>
            </a:pPr>
            <a:r>
              <a:rPr lang="it-IT" sz="1800" dirty="0"/>
              <a:t>Indagare se (1) le variabili del </a:t>
            </a:r>
            <a:r>
              <a:rPr lang="it-IT" sz="1800" b="1" dirty="0"/>
              <a:t>funzionamento familiare disfunzionale </a:t>
            </a:r>
            <a:r>
              <a:rPr lang="it-IT" sz="1800" dirty="0"/>
              <a:t>(</a:t>
            </a:r>
            <a:r>
              <a:rPr lang="it-IT" sz="1800" b="1" dirty="0"/>
              <a:t>rigidità e invischiamento</a:t>
            </a:r>
            <a:r>
              <a:rPr lang="it-IT" sz="1800" dirty="0"/>
              <a:t>) incidano significativamente sulla </a:t>
            </a:r>
            <a:r>
              <a:rPr lang="it-IT" sz="1800" b="1" dirty="0"/>
              <a:t>tardiva richiesta di aiuto</a:t>
            </a:r>
            <a:r>
              <a:rPr lang="it-IT" sz="1800" dirty="0"/>
              <a:t>; </a:t>
            </a:r>
          </a:p>
          <a:p>
            <a:pPr eaLnBrk="1" hangingPunct="1">
              <a:spcBef>
                <a:spcPct val="50000"/>
              </a:spcBef>
            </a:pPr>
            <a:r>
              <a:rPr lang="it-IT" sz="1800" dirty="0"/>
              <a:t>(2) le variabili del funzionamento familiare disfunzionale (rigidità e invischiamento) incidano </a:t>
            </a:r>
            <a:r>
              <a:rPr lang="it-IT" sz="1800" dirty="0" err="1"/>
              <a:t>sull</a:t>
            </a:r>
            <a:r>
              <a:rPr lang="ja-JP" altLang="it-IT" sz="1800" dirty="0"/>
              <a:t>’</a:t>
            </a:r>
            <a:r>
              <a:rPr lang="it-IT" altLang="ja-JP" sz="1800" b="1" dirty="0"/>
              <a:t>ansia da separazione </a:t>
            </a:r>
            <a:r>
              <a:rPr lang="it-IT" altLang="ja-JP" sz="1800" dirty="0"/>
              <a:t>e sulla </a:t>
            </a:r>
            <a:r>
              <a:rPr lang="it-IT" altLang="ja-JP" sz="1800" b="1" dirty="0" err="1"/>
              <a:t>disregolazione</a:t>
            </a:r>
            <a:r>
              <a:rPr lang="it-IT" altLang="ja-JP" sz="1800" b="1" dirty="0"/>
              <a:t> affettiva</a:t>
            </a:r>
            <a:r>
              <a:rPr lang="it-IT" altLang="ja-JP" sz="1800" dirty="0"/>
              <a:t>. </a:t>
            </a:r>
            <a:endParaRPr lang="it-IT" sz="1800" b="1" dirty="0"/>
          </a:p>
          <a:p>
            <a:pPr eaLnBrk="1" hangingPunct="1">
              <a:spcBef>
                <a:spcPct val="50000"/>
              </a:spcBef>
            </a:pPr>
            <a:r>
              <a:rPr lang="it-IT" sz="1800" b="1" dirty="0"/>
              <a:t>Partecipanti</a:t>
            </a:r>
            <a:endParaRPr lang="it-IT" sz="1800" dirty="0"/>
          </a:p>
          <a:p>
            <a:pPr eaLnBrk="1" hangingPunct="1">
              <a:spcBef>
                <a:spcPct val="50000"/>
              </a:spcBef>
            </a:pPr>
            <a:r>
              <a:rPr lang="it-IT" sz="2000" b="1" dirty="0"/>
              <a:t>40</a:t>
            </a:r>
            <a:r>
              <a:rPr lang="it-IT" sz="1800" dirty="0"/>
              <a:t> donne (M=39,55; DS=10.33) provenienti dal Centro Antiviolenza </a:t>
            </a:r>
            <a:r>
              <a:rPr lang="ja-JP" altLang="it-IT" sz="1800" dirty="0"/>
              <a:t>“</a:t>
            </a:r>
            <a:r>
              <a:rPr lang="it-IT" altLang="ja-JP" sz="1800" dirty="0"/>
              <a:t>La Magnolia</a:t>
            </a:r>
            <a:r>
              <a:rPr lang="ja-JP" altLang="it-IT" sz="1800" dirty="0"/>
              <a:t>”</a:t>
            </a:r>
            <a:r>
              <a:rPr lang="it-IT" altLang="ja-JP" sz="1800" dirty="0"/>
              <a:t> di San Donà del Piave e il </a:t>
            </a:r>
            <a:r>
              <a:rPr lang="ja-JP" altLang="it-IT" sz="1800" dirty="0"/>
              <a:t>“</a:t>
            </a:r>
            <a:r>
              <a:rPr lang="it-IT" altLang="ja-JP" sz="1800" dirty="0"/>
              <a:t>Centro Donna Lilith</a:t>
            </a:r>
            <a:r>
              <a:rPr lang="ja-JP" altLang="it-IT" sz="1800" dirty="0"/>
              <a:t>”</a:t>
            </a:r>
            <a:r>
              <a:rPr lang="it-IT" altLang="ja-JP" sz="1800" dirty="0"/>
              <a:t> di Latina.</a:t>
            </a:r>
            <a:endParaRPr lang="it-IT" sz="1800" dirty="0"/>
          </a:p>
          <a:p>
            <a:pPr eaLnBrk="1" hangingPunct="1">
              <a:spcBef>
                <a:spcPct val="50000"/>
              </a:spcBef>
            </a:pPr>
            <a:endParaRPr lang="it-IT" sz="1800" b="1" dirty="0"/>
          </a:p>
        </p:txBody>
      </p:sp>
      <p:pic>
        <p:nvPicPr>
          <p:cNvPr id="3" name="Immagine 2" descr="111111111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16632"/>
            <a:ext cx="7040240" cy="2232248"/>
          </a:xfrm>
          <a:prstGeom prst="rect">
            <a:avLst/>
          </a:prstGeom>
        </p:spPr>
      </p:pic>
    </p:spTree>
    <p:extLst>
      <p:ext uri="{BB962C8B-B14F-4D97-AF65-F5344CB8AC3E}">
        <p14:creationId xmlns:p14="http://schemas.microsoft.com/office/powerpoint/2010/main" val="2939604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9875FA05-BE6B-7D43-A294-B70E45F29B6F}" type="slidenum">
              <a:rPr lang="it-IT" smtClean="0"/>
              <a:pPr>
                <a:defRPr/>
              </a:pPr>
              <a:t>26</a:t>
            </a:fld>
            <a:endParaRPr lang="it-IT"/>
          </a:p>
        </p:txBody>
      </p:sp>
      <p:sp>
        <p:nvSpPr>
          <p:cNvPr id="3" name="CasellaDiTesto 2"/>
          <p:cNvSpPr txBox="1"/>
          <p:nvPr/>
        </p:nvSpPr>
        <p:spPr>
          <a:xfrm>
            <a:off x="179513" y="116632"/>
            <a:ext cx="5976663" cy="7201972"/>
          </a:xfrm>
          <a:prstGeom prst="rect">
            <a:avLst/>
          </a:prstGeom>
          <a:noFill/>
        </p:spPr>
        <p:txBody>
          <a:bodyPr wrap="square" rtlCol="0">
            <a:spAutoFit/>
          </a:bodyPr>
          <a:lstStyle/>
          <a:p>
            <a:pPr eaLnBrk="1" hangingPunct="1">
              <a:spcBef>
                <a:spcPct val="50000"/>
              </a:spcBef>
            </a:pPr>
            <a:r>
              <a:rPr lang="it-IT" b="1" dirty="0"/>
              <a:t>Strumenti</a:t>
            </a:r>
            <a:r>
              <a:rPr lang="it-IT" dirty="0"/>
              <a:t> </a:t>
            </a:r>
          </a:p>
          <a:p>
            <a:pPr algn="just" eaLnBrk="1" hangingPunct="1">
              <a:spcBef>
                <a:spcPct val="50000"/>
              </a:spcBef>
            </a:pPr>
            <a:r>
              <a:rPr lang="it-IT" b="1" dirty="0"/>
              <a:t>FACES IV </a:t>
            </a:r>
            <a:r>
              <a:rPr lang="it-IT" dirty="0"/>
              <a:t>(</a:t>
            </a:r>
            <a:r>
              <a:rPr lang="it-IT" dirty="0" err="1"/>
              <a:t>Olson</a:t>
            </a:r>
            <a:r>
              <a:rPr lang="it-IT" dirty="0"/>
              <a:t> 2011; Baiocco, </a:t>
            </a:r>
            <a:r>
              <a:rPr lang="it-IT" dirty="0" err="1"/>
              <a:t>Cacioppo</a:t>
            </a:r>
            <a:r>
              <a:rPr lang="it-IT" dirty="0"/>
              <a:t>, Laghi, 2013) per la valutazione del funzionamento familiare in relazione alle scale: flessibilità, coesione, disimpegno, caos, invischiamento e rigidità. </a:t>
            </a:r>
          </a:p>
          <a:p>
            <a:pPr algn="just" eaLnBrk="1" hangingPunct="1">
              <a:spcBef>
                <a:spcPct val="50000"/>
              </a:spcBef>
            </a:pPr>
            <a:r>
              <a:rPr lang="it-IT" b="1" dirty="0"/>
              <a:t>ABQ -7DAS </a:t>
            </a:r>
            <a:r>
              <a:rPr lang="it-IT" dirty="0"/>
              <a:t>(Caretti et al., 2016) dominio 1 Ansia di Separazione; dominio 2 </a:t>
            </a:r>
            <a:r>
              <a:rPr lang="it-IT" dirty="0" err="1"/>
              <a:t>Disregolazione</a:t>
            </a:r>
            <a:r>
              <a:rPr lang="it-IT" dirty="0"/>
              <a:t> Affettiva. </a:t>
            </a:r>
          </a:p>
          <a:p>
            <a:pPr algn="just" eaLnBrk="1" hangingPunct="1">
              <a:spcBef>
                <a:spcPct val="50000"/>
              </a:spcBef>
            </a:pPr>
            <a:r>
              <a:rPr lang="it-IT" b="1" dirty="0"/>
              <a:t>Risultati</a:t>
            </a:r>
            <a:r>
              <a:rPr lang="it-IT" dirty="0"/>
              <a:t> </a:t>
            </a:r>
          </a:p>
          <a:p>
            <a:pPr algn="just" eaLnBrk="1" hangingPunct="1">
              <a:spcBef>
                <a:spcPct val="50000"/>
              </a:spcBef>
            </a:pPr>
            <a:r>
              <a:rPr lang="it-IT" u="sng" dirty="0"/>
              <a:t>E</a:t>
            </a:r>
            <a:r>
              <a:rPr lang="ja-JP" altLang="it-IT" u="sng" dirty="0"/>
              <a:t>’</a:t>
            </a:r>
            <a:r>
              <a:rPr lang="it-IT" altLang="ja-JP" u="sng" dirty="0"/>
              <a:t> emersa una correlazione positiva tra il tempo trascorso dalla prima violenza subita e la richiesta di aiuto</a:t>
            </a:r>
            <a:r>
              <a:rPr lang="it-IT" altLang="ja-JP" dirty="0"/>
              <a:t> (ad un centro antiviolenza e/o alle Forze </a:t>
            </a:r>
            <a:r>
              <a:rPr lang="it-IT" altLang="ja-JP" dirty="0" err="1"/>
              <a:t>dell</a:t>
            </a:r>
            <a:r>
              <a:rPr lang="ja-JP" altLang="it-IT" dirty="0"/>
              <a:t>’</a:t>
            </a:r>
            <a:r>
              <a:rPr lang="it-IT" altLang="ja-JP" dirty="0"/>
              <a:t>ordine) e </a:t>
            </a:r>
            <a:r>
              <a:rPr lang="it-IT" altLang="ja-JP" u="sng" dirty="0">
                <a:highlight>
                  <a:srgbClr val="FFFF00"/>
                </a:highlight>
              </a:rPr>
              <a:t>un funzionamento familiare disfunzionale caratterizzato da </a:t>
            </a:r>
            <a:r>
              <a:rPr lang="it-IT" altLang="ja-JP" b="1" u="sng" dirty="0">
                <a:highlight>
                  <a:srgbClr val="FFFF00"/>
                </a:highlight>
              </a:rPr>
              <a:t>alta rigidità </a:t>
            </a:r>
            <a:r>
              <a:rPr lang="it-IT" altLang="ja-JP" dirty="0"/>
              <a:t>(</a:t>
            </a:r>
            <a:r>
              <a:rPr lang="it-IT" altLang="ja-JP" i="1" dirty="0" err="1"/>
              <a:t>rs</a:t>
            </a:r>
            <a:r>
              <a:rPr lang="it-IT" altLang="ja-JP" i="1" dirty="0"/>
              <a:t>=.584, </a:t>
            </a:r>
            <a:r>
              <a:rPr lang="it-IT" altLang="ja-JP" i="1" dirty="0" err="1"/>
              <a:t>p</a:t>
            </a:r>
            <a:r>
              <a:rPr lang="it-IT" altLang="ja-JP" i="1" dirty="0"/>
              <a:t>&lt;.01</a:t>
            </a:r>
            <a:r>
              <a:rPr lang="it-IT" altLang="ja-JP" dirty="0"/>
              <a:t>) </a:t>
            </a:r>
            <a:r>
              <a:rPr lang="it-IT" altLang="ja-JP" u="sng" dirty="0"/>
              <a:t>ed estrema difficoltà nella condivisione degli scambi emotivi tra sottosistema genitoriale e filiale</a:t>
            </a:r>
            <a:r>
              <a:rPr lang="it-IT" altLang="ja-JP" dirty="0"/>
              <a:t>. </a:t>
            </a:r>
          </a:p>
          <a:p>
            <a:pPr algn="just" eaLnBrk="1" hangingPunct="1">
              <a:spcBef>
                <a:spcPct val="50000"/>
              </a:spcBef>
            </a:pPr>
            <a:r>
              <a:rPr lang="it-IT" dirty="0">
                <a:highlight>
                  <a:srgbClr val="FFFF00"/>
                </a:highlight>
              </a:rPr>
              <a:t>Inoltre è emersa una differenza significativa al test </a:t>
            </a:r>
            <a:r>
              <a:rPr lang="it-IT" dirty="0" err="1">
                <a:highlight>
                  <a:srgbClr val="FFFF00"/>
                </a:highlight>
              </a:rPr>
              <a:t>Kolmogorov</a:t>
            </a:r>
            <a:r>
              <a:rPr lang="it-IT" dirty="0">
                <a:highlight>
                  <a:srgbClr val="FFFF00"/>
                </a:highlight>
              </a:rPr>
              <a:t>-Smirnov (</a:t>
            </a:r>
            <a:r>
              <a:rPr lang="it-IT" i="1" dirty="0" err="1">
                <a:highlight>
                  <a:srgbClr val="FFFF00"/>
                </a:highlight>
              </a:rPr>
              <a:t>Z</a:t>
            </a:r>
            <a:r>
              <a:rPr lang="it-IT" i="1" dirty="0">
                <a:highlight>
                  <a:srgbClr val="FFFF00"/>
                </a:highlight>
              </a:rPr>
              <a:t>=.1.34, </a:t>
            </a:r>
            <a:r>
              <a:rPr lang="it-IT" i="1" dirty="0" err="1">
                <a:highlight>
                  <a:srgbClr val="FFFF00"/>
                </a:highlight>
              </a:rPr>
              <a:t>p</a:t>
            </a:r>
            <a:r>
              <a:rPr lang="it-IT" i="1" dirty="0">
                <a:highlight>
                  <a:srgbClr val="FFFF00"/>
                </a:highlight>
              </a:rPr>
              <a:t>&lt;.05</a:t>
            </a:r>
            <a:r>
              <a:rPr lang="it-IT" dirty="0">
                <a:highlight>
                  <a:srgbClr val="FFFF00"/>
                </a:highlight>
              </a:rPr>
              <a:t>) tra </a:t>
            </a:r>
            <a:r>
              <a:rPr lang="it-IT" u="sng" dirty="0">
                <a:highlight>
                  <a:srgbClr val="FFFF00"/>
                </a:highlight>
              </a:rPr>
              <a:t>l</a:t>
            </a:r>
            <a:r>
              <a:rPr lang="ja-JP" altLang="it-IT" u="sng" dirty="0">
                <a:highlight>
                  <a:srgbClr val="FFFF00"/>
                </a:highlight>
              </a:rPr>
              <a:t>‘</a:t>
            </a:r>
            <a:r>
              <a:rPr lang="it-IT" altLang="ja-JP" u="sng" dirty="0">
                <a:highlight>
                  <a:srgbClr val="FFFF00"/>
                </a:highlight>
              </a:rPr>
              <a:t>Ansia di separazione e le donne che hanno chiesto aiuto dopo 10 anni</a:t>
            </a:r>
            <a:r>
              <a:rPr lang="it-IT" altLang="ja-JP" dirty="0">
                <a:highlight>
                  <a:srgbClr val="FFFF00"/>
                </a:highlight>
              </a:rPr>
              <a:t>.</a:t>
            </a:r>
            <a:endParaRPr lang="it-IT" dirty="0">
              <a:highlight>
                <a:srgbClr val="FFFF00"/>
              </a:highlight>
            </a:endParaRPr>
          </a:p>
          <a:p>
            <a:pPr algn="just" eaLnBrk="1" hangingPunct="1">
              <a:spcBef>
                <a:spcPct val="50000"/>
              </a:spcBef>
            </a:pPr>
            <a:r>
              <a:rPr lang="it-IT" sz="2000" i="1" dirty="0" err="1"/>
              <a:t>Cacioppo</a:t>
            </a:r>
            <a:r>
              <a:rPr lang="it-IT" sz="2000" i="1" dirty="0"/>
              <a:t> M, Pace U, Caretti V (in press)</a:t>
            </a:r>
          </a:p>
          <a:p>
            <a:pPr algn="just" eaLnBrk="1" hangingPunct="1">
              <a:spcBef>
                <a:spcPct val="50000"/>
              </a:spcBef>
            </a:pPr>
            <a:endParaRPr lang="it-IT" dirty="0"/>
          </a:p>
          <a:p>
            <a:endParaRPr lang="it-IT" dirty="0"/>
          </a:p>
        </p:txBody>
      </p:sp>
      <p:pic>
        <p:nvPicPr>
          <p:cNvPr id="6" name="Immagine 5" descr="111111111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4208" y="404664"/>
            <a:ext cx="2444298" cy="4320480"/>
          </a:xfrm>
          <a:prstGeom prst="rect">
            <a:avLst/>
          </a:prstGeom>
        </p:spPr>
      </p:pic>
    </p:spTree>
    <p:extLst>
      <p:ext uri="{BB962C8B-B14F-4D97-AF65-F5344CB8AC3E}">
        <p14:creationId xmlns:p14="http://schemas.microsoft.com/office/powerpoint/2010/main" val="389577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885109"/>
            <a:ext cx="9144000" cy="959565"/>
          </a:xfrm>
        </p:spPr>
        <p:txBody>
          <a:bodyPr>
            <a:normAutofit fontScale="90000"/>
          </a:bodyPr>
          <a:lstStyle/>
          <a:p>
            <a:pPr lvl="2" eaLnBrk="1" fontAlgn="auto" hangingPunct="1">
              <a:lnSpc>
                <a:spcPct val="100000"/>
              </a:lnSpc>
              <a:spcAft>
                <a:spcPts val="0"/>
              </a:spcAft>
              <a:defRPr/>
            </a:pPr>
            <a:r>
              <a:rPr lang="it-IT" sz="1700" b="1" dirty="0">
                <a:solidFill>
                  <a:srgbClr val="FF0000"/>
                </a:solidFill>
                <a:effectLst>
                  <a:outerShdw blurRad="38100" dist="38100" dir="2700000" algn="tl">
                    <a:srgbClr val="000000"/>
                  </a:outerShdw>
                </a:effectLst>
                <a:latin typeface="Times New Roman" charset="0"/>
              </a:rPr>
              <a:t>        </a:t>
            </a:r>
            <a:br>
              <a:rPr lang="it-IT" sz="1700" b="1" dirty="0">
                <a:solidFill>
                  <a:srgbClr val="FF0000"/>
                </a:solidFill>
                <a:effectLst>
                  <a:outerShdw blurRad="38100" dist="38100" dir="2700000" algn="tl">
                    <a:srgbClr val="000000"/>
                  </a:outerShdw>
                </a:effectLst>
                <a:latin typeface="Times New Roman" charset="0"/>
              </a:rPr>
            </a:br>
            <a:r>
              <a:rPr lang="it-IT" sz="1700" b="1" dirty="0">
                <a:solidFill>
                  <a:srgbClr val="FF0000"/>
                </a:solidFill>
                <a:effectLst>
                  <a:outerShdw blurRad="38100" dist="38100" dir="2700000" algn="tl">
                    <a:srgbClr val="000000"/>
                  </a:outerShdw>
                </a:effectLst>
                <a:latin typeface="Times New Roman" charset="0"/>
              </a:rPr>
              <a:t/>
            </a:r>
            <a:br>
              <a:rPr lang="it-IT" sz="1700" b="1" dirty="0">
                <a:solidFill>
                  <a:srgbClr val="FF0000"/>
                </a:solidFill>
                <a:effectLst>
                  <a:outerShdw blurRad="38100" dist="38100" dir="2700000" algn="tl">
                    <a:srgbClr val="000000"/>
                  </a:outerShdw>
                </a:effectLst>
                <a:latin typeface="Times New Roman" charset="0"/>
              </a:rPr>
            </a:br>
            <a:r>
              <a:rPr lang="it-IT" sz="1700" b="1" dirty="0">
                <a:solidFill>
                  <a:srgbClr val="FF0000"/>
                </a:solidFill>
                <a:effectLst>
                  <a:outerShdw blurRad="38100" dist="38100" dir="2700000" algn="tl">
                    <a:srgbClr val="000000"/>
                  </a:outerShdw>
                </a:effectLst>
                <a:latin typeface="Times New Roman" charset="0"/>
              </a:rPr>
              <a:t/>
            </a:r>
            <a:br>
              <a:rPr lang="it-IT" sz="1700" b="1" dirty="0">
                <a:solidFill>
                  <a:srgbClr val="FF0000"/>
                </a:solidFill>
                <a:effectLst>
                  <a:outerShdw blurRad="38100" dist="38100" dir="2700000" algn="tl">
                    <a:srgbClr val="000000"/>
                  </a:outerShdw>
                </a:effectLst>
                <a:latin typeface="Times New Roman" charset="0"/>
              </a:rPr>
            </a:br>
            <a:r>
              <a:rPr lang="it-IT" sz="2400" b="1" dirty="0">
                <a:solidFill>
                  <a:srgbClr val="FF0000"/>
                </a:solidFill>
                <a:effectLst>
                  <a:outerShdw blurRad="38100" dist="38100" dir="2700000" algn="tl">
                    <a:srgbClr val="000000"/>
                  </a:outerShdw>
                </a:effectLst>
                <a:latin typeface="Times New Roman" charset="0"/>
              </a:rPr>
              <a:t>   </a:t>
            </a:r>
            <a:br>
              <a:rPr lang="it-IT" sz="2400" b="1" dirty="0">
                <a:solidFill>
                  <a:srgbClr val="FF0000"/>
                </a:solidFill>
                <a:effectLst>
                  <a:outerShdw blurRad="38100" dist="38100" dir="2700000" algn="tl">
                    <a:srgbClr val="000000"/>
                  </a:outerShdw>
                </a:effectLst>
                <a:latin typeface="Times New Roman" charset="0"/>
              </a:rPr>
            </a:br>
            <a:r>
              <a:rPr lang="it-IT" sz="2400" b="1" dirty="0">
                <a:solidFill>
                  <a:srgbClr val="FF0000"/>
                </a:solidFill>
                <a:effectLst>
                  <a:outerShdw blurRad="38100" dist="38100" dir="2700000" algn="tl">
                    <a:srgbClr val="000000"/>
                  </a:outerShdw>
                </a:effectLst>
                <a:latin typeface="Times New Roman" charset="0"/>
              </a:rPr>
              <a:t/>
            </a:r>
            <a:br>
              <a:rPr lang="it-IT" sz="2400" b="1" dirty="0">
                <a:solidFill>
                  <a:srgbClr val="FF0000"/>
                </a:solidFill>
                <a:effectLst>
                  <a:outerShdw blurRad="38100" dist="38100" dir="2700000" algn="tl">
                    <a:srgbClr val="000000"/>
                  </a:outerShdw>
                </a:effectLst>
                <a:latin typeface="Times New Roman" charset="0"/>
              </a:rPr>
            </a:br>
            <a:r>
              <a:rPr lang="it-IT" sz="2400" b="1" dirty="0">
                <a:solidFill>
                  <a:srgbClr val="FF0000"/>
                </a:solidFill>
                <a:effectLst>
                  <a:outerShdw blurRad="38100" dist="38100" dir="2700000" algn="tl">
                    <a:srgbClr val="000000"/>
                  </a:outerShdw>
                </a:effectLst>
                <a:latin typeface="Times New Roman" charset="0"/>
              </a:rPr>
              <a:t/>
            </a:r>
            <a:br>
              <a:rPr lang="it-IT" sz="2400" b="1" dirty="0">
                <a:solidFill>
                  <a:srgbClr val="FF0000"/>
                </a:solidFill>
                <a:effectLst>
                  <a:outerShdw blurRad="38100" dist="38100" dir="2700000" algn="tl">
                    <a:srgbClr val="000000"/>
                  </a:outerShdw>
                </a:effectLst>
                <a:latin typeface="Times New Roman" charset="0"/>
              </a:rPr>
            </a:br>
            <a:r>
              <a:rPr lang="it-IT" sz="2400" b="1" dirty="0">
                <a:solidFill>
                  <a:srgbClr val="FF0000"/>
                </a:solidFill>
                <a:effectLst>
                  <a:outerShdw blurRad="38100" dist="38100" dir="2700000" algn="tl">
                    <a:srgbClr val="000000"/>
                  </a:outerShdw>
                </a:effectLst>
                <a:latin typeface="Times New Roman" charset="0"/>
              </a:rPr>
              <a:t/>
            </a:r>
            <a:br>
              <a:rPr lang="it-IT" sz="2400" b="1" dirty="0">
                <a:solidFill>
                  <a:srgbClr val="FF0000"/>
                </a:solidFill>
                <a:effectLst>
                  <a:outerShdw blurRad="38100" dist="38100" dir="2700000" algn="tl">
                    <a:srgbClr val="000000"/>
                  </a:outerShdw>
                </a:effectLst>
                <a:latin typeface="Times New Roman" charset="0"/>
              </a:rPr>
            </a:br>
            <a:r>
              <a:rPr lang="it-IT" sz="2400" b="1" dirty="0">
                <a:solidFill>
                  <a:srgbClr val="FF0000"/>
                </a:solidFill>
                <a:effectLst>
                  <a:outerShdw blurRad="38100" dist="38100" dir="2700000" algn="tl">
                    <a:srgbClr val="000000"/>
                  </a:outerShdw>
                </a:effectLst>
                <a:latin typeface="Times New Roman" charset="0"/>
              </a:rPr>
              <a:t/>
            </a:r>
            <a:br>
              <a:rPr lang="it-IT" sz="2400" b="1" dirty="0">
                <a:solidFill>
                  <a:srgbClr val="FF0000"/>
                </a:solidFill>
                <a:effectLst>
                  <a:outerShdw blurRad="38100" dist="38100" dir="2700000" algn="tl">
                    <a:srgbClr val="000000"/>
                  </a:outerShdw>
                </a:effectLst>
                <a:latin typeface="Times New Roman" charset="0"/>
              </a:rPr>
            </a:br>
            <a:r>
              <a:rPr lang="it-IT" sz="2400" b="1" dirty="0">
                <a:solidFill>
                  <a:srgbClr val="FF0000"/>
                </a:solidFill>
                <a:effectLst>
                  <a:outerShdw blurRad="38100" dist="38100" dir="2700000" algn="tl">
                    <a:srgbClr val="000000"/>
                  </a:outerShdw>
                </a:effectLst>
                <a:latin typeface="Times New Roman" charset="0"/>
              </a:rPr>
              <a:t/>
            </a:r>
            <a:br>
              <a:rPr lang="it-IT" sz="2400" b="1" dirty="0">
                <a:solidFill>
                  <a:srgbClr val="FF0000"/>
                </a:solidFill>
                <a:effectLst>
                  <a:outerShdw blurRad="38100" dist="38100" dir="2700000" algn="tl">
                    <a:srgbClr val="000000"/>
                  </a:outerShdw>
                </a:effectLst>
                <a:latin typeface="Times New Roman" charset="0"/>
              </a:rPr>
            </a:br>
            <a:r>
              <a:rPr lang="it-IT" sz="2400" b="1" dirty="0">
                <a:solidFill>
                  <a:srgbClr val="FF0000"/>
                </a:solidFill>
                <a:effectLst>
                  <a:outerShdw blurRad="38100" dist="38100" dir="2700000" algn="tl">
                    <a:srgbClr val="000000"/>
                  </a:outerShdw>
                </a:effectLst>
                <a:latin typeface="Times New Roman" charset="0"/>
              </a:rPr>
              <a:t> </a:t>
            </a:r>
            <a:r>
              <a:rPr lang="it-IT" sz="1200" b="1" dirty="0">
                <a:solidFill>
                  <a:schemeClr val="accent2"/>
                </a:solidFill>
                <a:latin typeface="Times New Roman" charset="0"/>
              </a:rPr>
              <a:t/>
            </a:r>
            <a:br>
              <a:rPr lang="it-IT" sz="1200" b="1" dirty="0">
                <a:solidFill>
                  <a:schemeClr val="accent2"/>
                </a:solidFill>
                <a:latin typeface="Times New Roman" charset="0"/>
              </a:rPr>
            </a:br>
            <a:r>
              <a:rPr lang="it-IT" sz="1200" b="1" dirty="0">
                <a:solidFill>
                  <a:schemeClr val="accent2"/>
                </a:solidFill>
                <a:latin typeface="Times New Roman" charset="0"/>
              </a:rPr>
              <a:t/>
            </a:r>
            <a:br>
              <a:rPr lang="it-IT" sz="1200" b="1" dirty="0">
                <a:solidFill>
                  <a:schemeClr val="accent2"/>
                </a:solidFill>
                <a:latin typeface="Times New Roman" charset="0"/>
              </a:rPr>
            </a:br>
            <a:r>
              <a:rPr lang="it-IT" sz="1200" b="1" dirty="0">
                <a:solidFill>
                  <a:schemeClr val="accent2"/>
                </a:solidFill>
                <a:latin typeface="Times New Roman" charset="0"/>
              </a:rPr>
              <a:t/>
            </a:r>
            <a:br>
              <a:rPr lang="it-IT" sz="1200" b="1" dirty="0">
                <a:solidFill>
                  <a:schemeClr val="accent2"/>
                </a:solidFill>
                <a:latin typeface="Times New Roman" charset="0"/>
              </a:rPr>
            </a:br>
            <a:r>
              <a:rPr lang="it-IT" sz="1200" b="1" dirty="0">
                <a:solidFill>
                  <a:schemeClr val="accent2"/>
                </a:solidFill>
                <a:latin typeface="Times New Roman" charset="0"/>
              </a:rPr>
              <a:t/>
            </a:r>
            <a:br>
              <a:rPr lang="it-IT" sz="1200" b="1" dirty="0">
                <a:solidFill>
                  <a:schemeClr val="accent2"/>
                </a:solidFill>
                <a:latin typeface="Times New Roman" charset="0"/>
              </a:rPr>
            </a:br>
            <a:r>
              <a:rPr lang="it-IT" sz="1200" b="1" dirty="0">
                <a:solidFill>
                  <a:schemeClr val="accent2"/>
                </a:solidFill>
                <a:latin typeface="Times New Roman" charset="0"/>
              </a:rPr>
              <a:t/>
            </a:r>
            <a:br>
              <a:rPr lang="it-IT" sz="1200" b="1" dirty="0">
                <a:solidFill>
                  <a:schemeClr val="accent2"/>
                </a:solidFill>
                <a:latin typeface="Times New Roman" charset="0"/>
              </a:rPr>
            </a:br>
            <a:r>
              <a:rPr lang="it-IT" sz="1200" b="1" dirty="0">
                <a:solidFill>
                  <a:schemeClr val="accent2"/>
                </a:solidFill>
                <a:latin typeface="Times New Roman" charset="0"/>
              </a:rPr>
              <a:t/>
            </a:r>
            <a:br>
              <a:rPr lang="it-IT" sz="1200" b="1" dirty="0">
                <a:solidFill>
                  <a:schemeClr val="accent2"/>
                </a:solidFill>
                <a:latin typeface="Times New Roman" charset="0"/>
              </a:rPr>
            </a:br>
            <a:r>
              <a:rPr lang="it-IT" sz="1200" b="1" dirty="0">
                <a:solidFill>
                  <a:schemeClr val="accent2"/>
                </a:solidFill>
                <a:latin typeface="Times New Roman" charset="0"/>
              </a:rPr>
              <a:t/>
            </a:r>
            <a:br>
              <a:rPr lang="it-IT" sz="1200" b="1" dirty="0">
                <a:solidFill>
                  <a:schemeClr val="accent2"/>
                </a:solidFill>
                <a:latin typeface="Times New Roman" charset="0"/>
              </a:rPr>
            </a:br>
            <a:r>
              <a:rPr lang="it-IT" sz="1200" b="1" dirty="0">
                <a:solidFill>
                  <a:schemeClr val="accent2"/>
                </a:solidFill>
                <a:latin typeface="Times New Roman" charset="0"/>
              </a:rPr>
              <a:t/>
            </a:r>
            <a:br>
              <a:rPr lang="it-IT" sz="1200" b="1" dirty="0">
                <a:solidFill>
                  <a:schemeClr val="accent2"/>
                </a:solidFill>
                <a:latin typeface="Times New Roman" charset="0"/>
              </a:rPr>
            </a:br>
            <a:r>
              <a:rPr lang="it-IT" sz="1200" b="1" dirty="0">
                <a:solidFill>
                  <a:schemeClr val="accent2"/>
                </a:solidFill>
                <a:latin typeface="Times New Roman" charset="0"/>
              </a:rPr>
              <a:t/>
            </a:r>
            <a:br>
              <a:rPr lang="it-IT" sz="1200" b="1" dirty="0">
                <a:solidFill>
                  <a:schemeClr val="accent2"/>
                </a:solidFill>
                <a:latin typeface="Times New Roman" charset="0"/>
              </a:rPr>
            </a:br>
            <a:r>
              <a:rPr lang="it-IT" sz="1200" b="1" dirty="0">
                <a:solidFill>
                  <a:schemeClr val="accent2"/>
                </a:solidFill>
                <a:latin typeface="Times New Roman" charset="0"/>
              </a:rPr>
              <a:t/>
            </a:r>
            <a:br>
              <a:rPr lang="it-IT" sz="1200" b="1" dirty="0">
                <a:solidFill>
                  <a:schemeClr val="accent2"/>
                </a:solidFill>
                <a:latin typeface="Times New Roman" charset="0"/>
              </a:rPr>
            </a:br>
            <a:r>
              <a:rPr lang="it-IT" sz="1200" b="1" dirty="0">
                <a:solidFill>
                  <a:schemeClr val="accent2"/>
                </a:solidFill>
                <a:latin typeface="Times New Roman" charset="0"/>
              </a:rPr>
              <a:t/>
            </a:r>
            <a:br>
              <a:rPr lang="it-IT" sz="1200" b="1" dirty="0">
                <a:solidFill>
                  <a:schemeClr val="accent2"/>
                </a:solidFill>
                <a:latin typeface="Times New Roman" charset="0"/>
              </a:rPr>
            </a:br>
            <a:r>
              <a:rPr lang="it-IT" sz="1200" b="1" dirty="0">
                <a:solidFill>
                  <a:schemeClr val="accent2"/>
                </a:solidFill>
                <a:latin typeface="Times New Roman" charset="0"/>
              </a:rPr>
              <a:t/>
            </a:r>
            <a:br>
              <a:rPr lang="it-IT" sz="1200" b="1" dirty="0">
                <a:solidFill>
                  <a:schemeClr val="accent2"/>
                </a:solidFill>
                <a:latin typeface="Times New Roman" charset="0"/>
              </a:rPr>
            </a:br>
            <a:r>
              <a:rPr lang="it-IT" sz="1200" b="1" dirty="0">
                <a:solidFill>
                  <a:schemeClr val="accent2"/>
                </a:solidFill>
                <a:latin typeface="Times New Roman" charset="0"/>
              </a:rPr>
              <a:t/>
            </a:r>
            <a:br>
              <a:rPr lang="it-IT" sz="1200" b="1" dirty="0">
                <a:solidFill>
                  <a:schemeClr val="accent2"/>
                </a:solidFill>
                <a:latin typeface="Times New Roman" charset="0"/>
              </a:rPr>
            </a:br>
            <a:r>
              <a:rPr lang="it-IT" sz="1200" b="1" dirty="0">
                <a:solidFill>
                  <a:schemeClr val="accent2"/>
                </a:solidFill>
                <a:latin typeface="Times New Roman" charset="0"/>
              </a:rPr>
              <a:t>                       </a:t>
            </a:r>
            <a:r>
              <a:rPr lang="it-IT" b="1" dirty="0">
                <a:solidFill>
                  <a:schemeClr val="accent2"/>
                </a:solidFill>
                <a:latin typeface="Times New Roman" charset="0"/>
              </a:rPr>
              <a:t/>
            </a:r>
            <a:br>
              <a:rPr lang="it-IT" b="1" dirty="0">
                <a:solidFill>
                  <a:schemeClr val="accent2"/>
                </a:solidFill>
                <a:latin typeface="Times New Roman" charset="0"/>
              </a:rPr>
            </a:br>
            <a:endParaRPr lang="it-IT" sz="1800" b="1" dirty="0">
              <a:solidFill>
                <a:schemeClr val="accent2"/>
              </a:solidFill>
              <a:latin typeface="Times New Roman" charset="0"/>
            </a:endParaRPr>
          </a:p>
        </p:txBody>
      </p:sp>
      <p:sp>
        <p:nvSpPr>
          <p:cNvPr id="2051" name="Rectangle 3"/>
          <p:cNvSpPr>
            <a:spLocks noGrp="1" noChangeArrowheads="1"/>
          </p:cNvSpPr>
          <p:nvPr>
            <p:ph type="subTitle" idx="1"/>
          </p:nvPr>
        </p:nvSpPr>
        <p:spPr>
          <a:xfrm>
            <a:off x="762000" y="1552150"/>
            <a:ext cx="7243410" cy="4758164"/>
          </a:xfrm>
        </p:spPr>
        <p:txBody>
          <a:bodyPr rtlCol="0">
            <a:normAutofit fontScale="92500" lnSpcReduction="10000"/>
          </a:bodyPr>
          <a:lstStyle/>
          <a:p>
            <a:pPr marL="993775" lvl="2" algn="l" eaLnBrk="1" fontAlgn="auto" hangingPunct="1">
              <a:spcAft>
                <a:spcPts val="0"/>
              </a:spcAft>
              <a:buFont typeface="Arial" pitchFamily="34" charset="0"/>
              <a:buNone/>
              <a:defRPr/>
            </a:pPr>
            <a:r>
              <a:rPr lang="it-IT" sz="1400" b="1" dirty="0">
                <a:solidFill>
                  <a:srgbClr val="000000"/>
                </a:solidFill>
                <a:latin typeface="Times New Roman" charset="0"/>
              </a:rPr>
              <a:t>1) </a:t>
            </a:r>
            <a:r>
              <a:rPr lang="it-IT" sz="1000" dirty="0">
                <a:solidFill>
                  <a:srgbClr val="000000"/>
                </a:solidFill>
                <a:latin typeface="Arial Black" charset="0"/>
              </a:rPr>
              <a:t>IDENTIFICAZIONE, ESPLORAZIONE E RICONOSCIMENTO DEI SENTIMENTI DI VULNERABILITA</a:t>
            </a:r>
            <a:r>
              <a:rPr lang="ja-JP" altLang="it-IT" sz="1000" dirty="0">
                <a:solidFill>
                  <a:srgbClr val="000000"/>
                </a:solidFill>
                <a:latin typeface="Arial Black" charset="0"/>
              </a:rPr>
              <a:t>’</a:t>
            </a:r>
            <a:r>
              <a:rPr lang="it-IT" altLang="ja-JP" sz="1000" dirty="0">
                <a:solidFill>
                  <a:srgbClr val="000000"/>
                </a:solidFill>
                <a:latin typeface="Arial Black" charset="0"/>
              </a:rPr>
              <a:t> DELL</a:t>
            </a:r>
            <a:r>
              <a:rPr lang="ja-JP" altLang="it-IT" sz="1000" dirty="0">
                <a:solidFill>
                  <a:srgbClr val="000000"/>
                </a:solidFill>
                <a:latin typeface="Arial Black" charset="0"/>
              </a:rPr>
              <a:t>’</a:t>
            </a:r>
            <a:r>
              <a:rPr lang="it-IT" altLang="ja-JP" sz="1000" dirty="0">
                <a:solidFill>
                  <a:srgbClr val="000000"/>
                </a:solidFill>
                <a:latin typeface="Arial Black" charset="0"/>
              </a:rPr>
              <a:t>OGGETTO, CON LO SCOPO DOMINARLO E CONTROLLARLO, COME DIFESA DALL</a:t>
            </a:r>
            <a:r>
              <a:rPr lang="ja-JP" altLang="it-IT" sz="1000" dirty="0">
                <a:solidFill>
                  <a:srgbClr val="000000"/>
                </a:solidFill>
                <a:latin typeface="Arial Black" charset="0"/>
              </a:rPr>
              <a:t>’</a:t>
            </a:r>
            <a:r>
              <a:rPr lang="it-IT" altLang="ja-JP" sz="1000" dirty="0">
                <a:solidFill>
                  <a:srgbClr val="000000"/>
                </a:solidFill>
                <a:latin typeface="Arial Black" charset="0"/>
              </a:rPr>
              <a:t>ANSIA DI SEPARAZIONE ;</a:t>
            </a:r>
          </a:p>
          <a:p>
            <a:pPr algn="l" eaLnBrk="1" fontAlgn="auto" hangingPunct="1">
              <a:spcAft>
                <a:spcPts val="0"/>
              </a:spcAft>
              <a:buFont typeface="Arial" pitchFamily="34" charset="0"/>
              <a:buNone/>
              <a:defRPr/>
            </a:pPr>
            <a:endParaRPr lang="it-IT" sz="1000" dirty="0">
              <a:solidFill>
                <a:srgbClr val="000000"/>
              </a:solidFill>
              <a:latin typeface="Times New Roman" charset="0"/>
            </a:endParaRPr>
          </a:p>
          <a:p>
            <a:pPr marL="993775" lvl="2" algn="l" eaLnBrk="1" fontAlgn="auto" hangingPunct="1">
              <a:spcAft>
                <a:spcPts val="0"/>
              </a:spcAft>
              <a:buFont typeface="Arial" pitchFamily="34" charset="0"/>
              <a:buNone/>
              <a:defRPr/>
            </a:pPr>
            <a:r>
              <a:rPr lang="it-IT" sz="1400" b="1" dirty="0">
                <a:solidFill>
                  <a:srgbClr val="000000"/>
                </a:solidFill>
                <a:latin typeface="Times New Roman" charset="0"/>
              </a:rPr>
              <a:t>2) </a:t>
            </a:r>
            <a:r>
              <a:rPr lang="it-IT" sz="1000" dirty="0">
                <a:solidFill>
                  <a:srgbClr val="000000"/>
                </a:solidFill>
                <a:latin typeface="Arial Black" charset="0"/>
              </a:rPr>
              <a:t>PROIEZIONE DEI SENTIMENTI D</a:t>
            </a:r>
            <a:r>
              <a:rPr lang="ja-JP" altLang="it-IT" sz="1000" dirty="0">
                <a:solidFill>
                  <a:srgbClr val="000000"/>
                </a:solidFill>
                <a:latin typeface="Arial Black" charset="0"/>
              </a:rPr>
              <a:t>’</a:t>
            </a:r>
            <a:r>
              <a:rPr lang="it-IT" altLang="ja-JP" sz="1000" dirty="0">
                <a:solidFill>
                  <a:srgbClr val="000000"/>
                </a:solidFill>
                <a:latin typeface="Arial Black" charset="0"/>
              </a:rPr>
              <a:t>INADEGUATEZZA, SCISSI E NON MENTALIZZATI, CHE VENGONO EVACUATI DENTRO L</a:t>
            </a:r>
            <a:r>
              <a:rPr lang="ja-JP" altLang="it-IT" sz="1000" dirty="0">
                <a:solidFill>
                  <a:srgbClr val="000000"/>
                </a:solidFill>
                <a:latin typeface="Arial Black" charset="0"/>
              </a:rPr>
              <a:t>’</a:t>
            </a:r>
            <a:r>
              <a:rPr lang="it-IT" altLang="ja-JP" sz="1000" dirty="0">
                <a:solidFill>
                  <a:srgbClr val="000000"/>
                </a:solidFill>
                <a:latin typeface="Arial Black" charset="0"/>
              </a:rPr>
              <a:t>OGGETTO ; </a:t>
            </a:r>
          </a:p>
          <a:p>
            <a:pPr algn="l" eaLnBrk="1" fontAlgn="auto" hangingPunct="1">
              <a:spcAft>
                <a:spcPts val="0"/>
              </a:spcAft>
              <a:buFont typeface="Arial" pitchFamily="34" charset="0"/>
              <a:buNone/>
              <a:defRPr/>
            </a:pPr>
            <a:endParaRPr lang="it-IT" sz="1000" dirty="0">
              <a:solidFill>
                <a:srgbClr val="000000"/>
              </a:solidFill>
              <a:latin typeface="Times New Roman" charset="0"/>
            </a:endParaRPr>
          </a:p>
          <a:p>
            <a:pPr marL="993775" lvl="2" algn="l" eaLnBrk="1" fontAlgn="auto" hangingPunct="1">
              <a:spcAft>
                <a:spcPts val="0"/>
              </a:spcAft>
              <a:buFont typeface="Arial" pitchFamily="34" charset="0"/>
              <a:buNone/>
              <a:defRPr/>
            </a:pPr>
            <a:r>
              <a:rPr lang="it-IT" sz="1400" b="1" dirty="0">
                <a:solidFill>
                  <a:srgbClr val="000000"/>
                </a:solidFill>
                <a:latin typeface="Times New Roman" charset="0"/>
              </a:rPr>
              <a:t>3) </a:t>
            </a:r>
            <a:r>
              <a:rPr lang="it-IT" sz="1000" dirty="0">
                <a:solidFill>
                  <a:srgbClr val="000000"/>
                </a:solidFill>
                <a:latin typeface="Arial Black" charset="0"/>
              </a:rPr>
              <a:t>PRESSIONE INTERPERSONALE, TIRANNEGGIAMENTO E INVALIDAZIONE DELL</a:t>
            </a:r>
            <a:r>
              <a:rPr lang="ja-JP" altLang="it-IT" sz="1000" dirty="0">
                <a:solidFill>
                  <a:srgbClr val="000000"/>
                </a:solidFill>
                <a:latin typeface="Arial Black" charset="0"/>
              </a:rPr>
              <a:t>’</a:t>
            </a:r>
            <a:r>
              <a:rPr lang="it-IT" altLang="ja-JP" sz="1000" dirty="0">
                <a:solidFill>
                  <a:srgbClr val="000000"/>
                </a:solidFill>
                <a:latin typeface="Arial Black" charset="0"/>
              </a:rPr>
              <a:t>IDENTITA</a:t>
            </a:r>
            <a:r>
              <a:rPr lang="ja-JP" altLang="it-IT" sz="1000" dirty="0">
                <a:solidFill>
                  <a:srgbClr val="000000"/>
                </a:solidFill>
                <a:latin typeface="Arial Black" charset="0"/>
              </a:rPr>
              <a:t>’</a:t>
            </a:r>
            <a:r>
              <a:rPr lang="it-IT" altLang="ja-JP" sz="1000" dirty="0">
                <a:solidFill>
                  <a:srgbClr val="000000"/>
                </a:solidFill>
                <a:latin typeface="Arial Black" charset="0"/>
              </a:rPr>
              <a:t> E DELL</a:t>
            </a:r>
            <a:r>
              <a:rPr lang="ja-JP" altLang="it-IT" sz="1000" dirty="0">
                <a:solidFill>
                  <a:srgbClr val="000000"/>
                </a:solidFill>
                <a:latin typeface="Arial Black" charset="0"/>
              </a:rPr>
              <a:t>’</a:t>
            </a:r>
            <a:r>
              <a:rPr lang="it-IT" altLang="ja-JP" sz="1000" dirty="0">
                <a:solidFill>
                  <a:srgbClr val="000000"/>
                </a:solidFill>
                <a:latin typeface="Arial Black" charset="0"/>
              </a:rPr>
              <a:t>AUTOSTIMA DELL</a:t>
            </a:r>
            <a:r>
              <a:rPr lang="ja-JP" altLang="it-IT" sz="1000" dirty="0">
                <a:solidFill>
                  <a:srgbClr val="000000"/>
                </a:solidFill>
                <a:latin typeface="Arial Black" charset="0"/>
              </a:rPr>
              <a:t>’</a:t>
            </a:r>
            <a:r>
              <a:rPr lang="it-IT" altLang="ja-JP" sz="1000" dirty="0">
                <a:solidFill>
                  <a:srgbClr val="000000"/>
                </a:solidFill>
                <a:latin typeface="Arial Black" charset="0"/>
              </a:rPr>
              <a:t>OGGETTO ;</a:t>
            </a:r>
          </a:p>
          <a:p>
            <a:pPr algn="l" eaLnBrk="1" fontAlgn="auto" hangingPunct="1">
              <a:spcAft>
                <a:spcPts val="0"/>
              </a:spcAft>
              <a:buFont typeface="Arial" pitchFamily="34" charset="0"/>
              <a:buNone/>
              <a:defRPr/>
            </a:pPr>
            <a:endParaRPr lang="it-IT" sz="1000" dirty="0">
              <a:solidFill>
                <a:srgbClr val="000000"/>
              </a:solidFill>
              <a:latin typeface="Times New Roman" charset="0"/>
            </a:endParaRPr>
          </a:p>
          <a:p>
            <a:pPr marL="993775" lvl="2" algn="l" eaLnBrk="1" fontAlgn="auto" hangingPunct="1">
              <a:spcAft>
                <a:spcPts val="0"/>
              </a:spcAft>
              <a:buFont typeface="Arial" pitchFamily="34" charset="0"/>
              <a:buNone/>
              <a:defRPr/>
            </a:pPr>
            <a:r>
              <a:rPr lang="it-IT" sz="1400" b="1" dirty="0">
                <a:solidFill>
                  <a:srgbClr val="000000"/>
                </a:solidFill>
                <a:latin typeface="Times New Roman" charset="0"/>
              </a:rPr>
              <a:t>4) </a:t>
            </a:r>
            <a:r>
              <a:rPr lang="it-IT" sz="1000" dirty="0">
                <a:solidFill>
                  <a:srgbClr val="000000"/>
                </a:solidFill>
                <a:latin typeface="Arial Black" charset="0"/>
              </a:rPr>
              <a:t>REINTERNALIZZAZIONE </a:t>
            </a:r>
            <a:r>
              <a:rPr lang="it-IT" sz="1000" i="1" dirty="0">
                <a:solidFill>
                  <a:srgbClr val="FF0000"/>
                </a:solidFill>
                <a:latin typeface="Arial Black" charset="0"/>
              </a:rPr>
              <a:t>ONNIPOTENTE</a:t>
            </a:r>
            <a:r>
              <a:rPr lang="it-IT" sz="1000" dirty="0">
                <a:latin typeface="Arial Black" charset="0"/>
              </a:rPr>
              <a:t> </a:t>
            </a:r>
            <a:r>
              <a:rPr lang="it-IT" sz="1000" dirty="0">
                <a:solidFill>
                  <a:srgbClr val="000000"/>
                </a:solidFill>
                <a:latin typeface="Arial Black" charset="0"/>
              </a:rPr>
              <a:t>. NEGAZIONE DELL</a:t>
            </a:r>
            <a:r>
              <a:rPr lang="ja-JP" altLang="it-IT" sz="1000" dirty="0">
                <a:solidFill>
                  <a:srgbClr val="000000"/>
                </a:solidFill>
                <a:latin typeface="Arial Black" charset="0"/>
              </a:rPr>
              <a:t>’</a:t>
            </a:r>
            <a:r>
              <a:rPr lang="it-IT" altLang="ja-JP" sz="1000" dirty="0">
                <a:solidFill>
                  <a:srgbClr val="000000"/>
                </a:solidFill>
                <a:latin typeface="Arial Black" charset="0"/>
              </a:rPr>
              <a:t>ANSIA DI SEPARAZIONE E DELLA DIPENDENZA RELAZIONALE PATOLOGICA DALL</a:t>
            </a:r>
            <a:r>
              <a:rPr lang="ja-JP" altLang="it-IT" sz="1000" dirty="0">
                <a:solidFill>
                  <a:srgbClr val="000000"/>
                </a:solidFill>
                <a:latin typeface="Arial Black" charset="0"/>
              </a:rPr>
              <a:t>’</a:t>
            </a:r>
            <a:r>
              <a:rPr lang="it-IT" altLang="ja-JP" sz="1000" dirty="0">
                <a:solidFill>
                  <a:srgbClr val="000000"/>
                </a:solidFill>
                <a:latin typeface="Arial Black" charset="0"/>
              </a:rPr>
              <a:t>OGGETTO</a:t>
            </a:r>
            <a:r>
              <a:rPr lang="it-IT" altLang="ja-JP" sz="1000" dirty="0">
                <a:latin typeface="Arial Black" charset="0"/>
              </a:rPr>
              <a:t>.</a:t>
            </a:r>
          </a:p>
          <a:p>
            <a:pPr algn="l" eaLnBrk="1" fontAlgn="auto" hangingPunct="1">
              <a:spcAft>
                <a:spcPts val="0"/>
              </a:spcAft>
              <a:buFont typeface="Arial" pitchFamily="34" charset="0"/>
              <a:buNone/>
              <a:defRPr/>
            </a:pPr>
            <a:r>
              <a:rPr lang="it-IT" sz="1000" dirty="0">
                <a:solidFill>
                  <a:srgbClr val="000000"/>
                </a:solidFill>
                <a:latin typeface="Times New Roman" charset="0"/>
              </a:rPr>
              <a:t>         </a:t>
            </a:r>
            <a:r>
              <a:rPr lang="it-IT" sz="1000" b="1" dirty="0">
                <a:solidFill>
                  <a:schemeClr val="tx1"/>
                </a:solidFill>
                <a:latin typeface="Times New Roman" charset="0"/>
              </a:rPr>
              <a:t>_____________________________________________________________________                                    </a:t>
            </a:r>
          </a:p>
          <a:p>
            <a:pPr marL="993775" lvl="2" algn="r" eaLnBrk="1" fontAlgn="auto" hangingPunct="1">
              <a:spcAft>
                <a:spcPts val="0"/>
              </a:spcAft>
              <a:buFont typeface="Arial" pitchFamily="34" charset="0"/>
              <a:buNone/>
              <a:defRPr/>
            </a:pPr>
            <a:endParaRPr lang="it-IT" sz="1000" dirty="0">
              <a:solidFill>
                <a:srgbClr val="000000"/>
              </a:solidFill>
              <a:latin typeface="Times New Roman" charset="0"/>
            </a:endParaRPr>
          </a:p>
          <a:p>
            <a:pPr marL="993775" lvl="2" algn="r" eaLnBrk="1" fontAlgn="auto" hangingPunct="1">
              <a:spcAft>
                <a:spcPts val="0"/>
              </a:spcAft>
              <a:buFont typeface="Arial" pitchFamily="34" charset="0"/>
              <a:buNone/>
              <a:defRPr/>
            </a:pPr>
            <a:r>
              <a:rPr lang="it-IT" sz="1400" b="1" dirty="0">
                <a:solidFill>
                  <a:srgbClr val="000000"/>
                </a:solidFill>
                <a:latin typeface="Times New Roman" charset="0"/>
              </a:rPr>
              <a:t>1) </a:t>
            </a:r>
            <a:r>
              <a:rPr lang="it-IT" sz="1000" dirty="0">
                <a:solidFill>
                  <a:srgbClr val="000000"/>
                </a:solidFill>
                <a:latin typeface="Arial Black" charset="0"/>
              </a:rPr>
              <a:t>CONTROIDENTIFICAZIONE CON LE ASPETTATIVE ONNIPOTENTI DELL</a:t>
            </a:r>
            <a:r>
              <a:rPr lang="ja-JP" altLang="it-IT" sz="1000" dirty="0">
                <a:solidFill>
                  <a:srgbClr val="000000"/>
                </a:solidFill>
                <a:latin typeface="Arial Black" charset="0"/>
              </a:rPr>
              <a:t>’</a:t>
            </a:r>
            <a:r>
              <a:rPr lang="it-IT" altLang="ja-JP" sz="1000" dirty="0">
                <a:solidFill>
                  <a:srgbClr val="000000"/>
                </a:solidFill>
                <a:latin typeface="Arial Black" charset="0"/>
              </a:rPr>
              <a:t>ALTRO E ASSOGGETTAMENTO INCONDIZIONATO AL SUO DOMINIO E CONTROLLO, COME DIFESA DALL</a:t>
            </a:r>
            <a:r>
              <a:rPr lang="ja-JP" altLang="it-IT" sz="1000" dirty="0">
                <a:solidFill>
                  <a:srgbClr val="000000"/>
                </a:solidFill>
                <a:latin typeface="Arial Black" charset="0"/>
              </a:rPr>
              <a:t>’</a:t>
            </a:r>
            <a:r>
              <a:rPr lang="it-IT" altLang="ja-JP" sz="1000" dirty="0">
                <a:solidFill>
                  <a:srgbClr val="000000"/>
                </a:solidFill>
                <a:latin typeface="Arial Black" charset="0"/>
              </a:rPr>
              <a:t>ANSIA DI SEPARAZIONE ;</a:t>
            </a:r>
          </a:p>
          <a:p>
            <a:pPr algn="r" eaLnBrk="1" fontAlgn="auto" hangingPunct="1">
              <a:spcAft>
                <a:spcPts val="0"/>
              </a:spcAft>
              <a:buFont typeface="Arial" pitchFamily="34" charset="0"/>
              <a:buNone/>
              <a:defRPr/>
            </a:pPr>
            <a:endParaRPr lang="it-IT" sz="1000" dirty="0">
              <a:solidFill>
                <a:srgbClr val="000000"/>
              </a:solidFill>
              <a:latin typeface="Times New Roman" charset="0"/>
            </a:endParaRPr>
          </a:p>
          <a:p>
            <a:pPr marL="993775" lvl="2" algn="r" eaLnBrk="1" fontAlgn="auto" hangingPunct="1">
              <a:spcAft>
                <a:spcPts val="0"/>
              </a:spcAft>
              <a:buFont typeface="Arial" pitchFamily="34" charset="0"/>
              <a:buNone/>
              <a:defRPr/>
            </a:pPr>
            <a:r>
              <a:rPr lang="it-IT" sz="1400" b="1" dirty="0">
                <a:solidFill>
                  <a:srgbClr val="000000"/>
                </a:solidFill>
                <a:latin typeface="Times New Roman" charset="0"/>
              </a:rPr>
              <a:t>2) </a:t>
            </a:r>
            <a:r>
              <a:rPr lang="it-IT" sz="1000" dirty="0">
                <a:solidFill>
                  <a:srgbClr val="000000"/>
                </a:solidFill>
                <a:latin typeface="Arial Black" charset="0"/>
              </a:rPr>
              <a:t>INADEGUATEZZA, VERGOGNA, NEGAZIONE DEI PROPRI BISOGNI E IPERCOINVOLGIMENTO PASSIVO. AGGRESSIONE PASSIVA </a:t>
            </a:r>
            <a:r>
              <a:rPr lang="it-IT" altLang="ja-JP" sz="1000" dirty="0">
                <a:solidFill>
                  <a:srgbClr val="000000"/>
                </a:solidFill>
                <a:latin typeface="Arial Black" charset="0"/>
              </a:rPr>
              <a:t> ;</a:t>
            </a:r>
          </a:p>
          <a:p>
            <a:pPr algn="r" eaLnBrk="1" fontAlgn="auto" hangingPunct="1">
              <a:spcAft>
                <a:spcPts val="0"/>
              </a:spcAft>
              <a:buFont typeface="Arial" pitchFamily="34" charset="0"/>
              <a:buNone/>
              <a:defRPr/>
            </a:pPr>
            <a:endParaRPr lang="it-IT" sz="1000" dirty="0">
              <a:solidFill>
                <a:srgbClr val="000000"/>
              </a:solidFill>
              <a:latin typeface="Times New Roman" charset="0"/>
            </a:endParaRPr>
          </a:p>
          <a:p>
            <a:pPr algn="r" eaLnBrk="1" fontAlgn="auto" hangingPunct="1">
              <a:spcAft>
                <a:spcPts val="0"/>
              </a:spcAft>
              <a:buFont typeface="Arial" pitchFamily="34" charset="0"/>
              <a:buNone/>
              <a:defRPr/>
            </a:pPr>
            <a:r>
              <a:rPr lang="it-IT" sz="1400" b="1" dirty="0">
                <a:solidFill>
                  <a:srgbClr val="000000"/>
                </a:solidFill>
                <a:latin typeface="Times New Roman" charset="0"/>
              </a:rPr>
              <a:t>3)</a:t>
            </a:r>
            <a:r>
              <a:rPr lang="it-IT" sz="1000" dirty="0">
                <a:solidFill>
                  <a:srgbClr val="000000"/>
                </a:solidFill>
                <a:latin typeface="Times New Roman" charset="0"/>
              </a:rPr>
              <a:t> </a:t>
            </a:r>
            <a:r>
              <a:rPr lang="it-IT" sz="1000" dirty="0">
                <a:solidFill>
                  <a:srgbClr val="000000"/>
                </a:solidFill>
                <a:latin typeface="Arial Black" charset="0"/>
              </a:rPr>
              <a:t>SOTTOMISSIONE COLPEVOLE, ANNICHILIMENTO E ASSUNZIONE UNILATERALE DELLA RESPONSABILITA;</a:t>
            </a:r>
            <a:r>
              <a:rPr lang="it-IT" altLang="ja-JP" sz="1000" dirty="0">
                <a:solidFill>
                  <a:srgbClr val="000000"/>
                </a:solidFill>
                <a:latin typeface="Arial Black" charset="0"/>
              </a:rPr>
              <a:t>;</a:t>
            </a:r>
          </a:p>
          <a:p>
            <a:pPr algn="r" eaLnBrk="1" fontAlgn="auto" hangingPunct="1">
              <a:spcAft>
                <a:spcPts val="0"/>
              </a:spcAft>
              <a:buFont typeface="Arial" pitchFamily="34" charset="0"/>
              <a:buNone/>
              <a:defRPr/>
            </a:pPr>
            <a:endParaRPr lang="it-IT" sz="1000" dirty="0">
              <a:solidFill>
                <a:srgbClr val="000000"/>
              </a:solidFill>
              <a:latin typeface="Times New Roman" charset="0"/>
            </a:endParaRPr>
          </a:p>
          <a:p>
            <a:pPr marL="993775" lvl="2" algn="r" eaLnBrk="1" fontAlgn="auto" hangingPunct="1">
              <a:spcAft>
                <a:spcPts val="0"/>
              </a:spcAft>
              <a:buFont typeface="Arial" pitchFamily="34" charset="0"/>
              <a:buNone/>
              <a:defRPr/>
            </a:pPr>
            <a:r>
              <a:rPr lang="it-IT" sz="1400" b="1" dirty="0">
                <a:solidFill>
                  <a:srgbClr val="000000"/>
                </a:solidFill>
                <a:latin typeface="Times New Roman" charset="0"/>
              </a:rPr>
              <a:t>4) </a:t>
            </a:r>
            <a:r>
              <a:rPr lang="it-IT" sz="1000" dirty="0">
                <a:solidFill>
                  <a:srgbClr val="000000"/>
                </a:solidFill>
                <a:latin typeface="Arial Black" charset="0"/>
              </a:rPr>
              <a:t>REINTERNALIZZAZIONE</a:t>
            </a:r>
            <a:r>
              <a:rPr lang="it-IT" sz="1000" dirty="0">
                <a:solidFill>
                  <a:srgbClr val="FF0000"/>
                </a:solidFill>
                <a:latin typeface="Arial Black" charset="0"/>
              </a:rPr>
              <a:t> </a:t>
            </a:r>
            <a:r>
              <a:rPr lang="it-IT" sz="1000" i="1" dirty="0">
                <a:solidFill>
                  <a:srgbClr val="FF0000"/>
                </a:solidFill>
                <a:latin typeface="Arial Black" charset="0"/>
              </a:rPr>
              <a:t>IMPOTENTE</a:t>
            </a:r>
            <a:r>
              <a:rPr lang="it-IT" sz="1000" dirty="0">
                <a:solidFill>
                  <a:srgbClr val="FF0000"/>
                </a:solidFill>
                <a:latin typeface="Arial Black" charset="0"/>
              </a:rPr>
              <a:t> </a:t>
            </a:r>
            <a:r>
              <a:rPr lang="it-IT" sz="1000" dirty="0">
                <a:solidFill>
                  <a:srgbClr val="000000"/>
                </a:solidFill>
                <a:latin typeface="Arial Black" charset="0"/>
              </a:rPr>
              <a:t>. NEGAZIONE DELL</a:t>
            </a:r>
            <a:r>
              <a:rPr lang="ja-JP" altLang="it-IT" sz="1000" dirty="0">
                <a:solidFill>
                  <a:srgbClr val="000000"/>
                </a:solidFill>
                <a:latin typeface="Arial Black" charset="0"/>
              </a:rPr>
              <a:t>’</a:t>
            </a:r>
            <a:r>
              <a:rPr lang="it-IT" altLang="ja-JP" sz="1000" dirty="0">
                <a:solidFill>
                  <a:srgbClr val="000000"/>
                </a:solidFill>
                <a:latin typeface="Arial Black" charset="0"/>
              </a:rPr>
              <a:t>ANSIA DI SEPARAZIONE E DELLA DIPENDENZA RELAZIONALE PATOLOGICA DALL</a:t>
            </a:r>
            <a:r>
              <a:rPr lang="ja-JP" altLang="it-IT" sz="1000" dirty="0">
                <a:solidFill>
                  <a:srgbClr val="000000"/>
                </a:solidFill>
                <a:latin typeface="Arial Black" charset="0"/>
              </a:rPr>
              <a:t>’</a:t>
            </a:r>
            <a:r>
              <a:rPr lang="it-IT" altLang="ja-JP" sz="1000" dirty="0">
                <a:solidFill>
                  <a:srgbClr val="000000"/>
                </a:solidFill>
                <a:latin typeface="Arial Black" charset="0"/>
              </a:rPr>
              <a:t>ALTRO. </a:t>
            </a:r>
          </a:p>
          <a:p>
            <a:pPr eaLnBrk="1" fontAlgn="auto" hangingPunct="1">
              <a:spcAft>
                <a:spcPts val="0"/>
              </a:spcAft>
              <a:buFont typeface="Arial" pitchFamily="34" charset="0"/>
              <a:buNone/>
              <a:defRPr/>
            </a:pPr>
            <a:endParaRPr lang="it-IT" sz="1000" dirty="0">
              <a:solidFill>
                <a:srgbClr val="000000"/>
              </a:solidFill>
              <a:latin typeface="Arial" charset="0"/>
            </a:endParaRPr>
          </a:p>
        </p:txBody>
      </p:sp>
      <p:sp>
        <p:nvSpPr>
          <p:cNvPr id="18435" name="Rectangle 4"/>
          <p:cNvSpPr>
            <a:spLocks noChangeArrowheads="1"/>
          </p:cNvSpPr>
          <p:nvPr/>
        </p:nvSpPr>
        <p:spPr bwMode="auto">
          <a:xfrm>
            <a:off x="0" y="6357938"/>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it-IT" sz="1200" b="1" dirty="0">
                <a:latin typeface="Book Antiqua" charset="0"/>
              </a:rPr>
              <a:t>Caretti V., </a:t>
            </a:r>
            <a:r>
              <a:rPr lang="it-IT" sz="1200" b="1" dirty="0" err="1">
                <a:latin typeface="Book Antiqua" charset="0"/>
              </a:rPr>
              <a:t>Craparo</a:t>
            </a:r>
            <a:r>
              <a:rPr lang="it-IT" sz="1200" b="1" dirty="0">
                <a:latin typeface="Book Antiqua" charset="0"/>
              </a:rPr>
              <a:t> G., </a:t>
            </a:r>
            <a:r>
              <a:rPr lang="it-IT" sz="1200" b="1" dirty="0" err="1">
                <a:latin typeface="Book Antiqua" charset="0"/>
              </a:rPr>
              <a:t>Schimmenti</a:t>
            </a:r>
            <a:r>
              <a:rPr lang="it-IT" sz="1200" b="1" dirty="0">
                <a:latin typeface="Book Antiqua" charset="0"/>
              </a:rPr>
              <a:t> A. (2012), </a:t>
            </a:r>
            <a:r>
              <a:rPr lang="it-IT" sz="1200" b="1" i="1" dirty="0">
                <a:latin typeface="Book Antiqua" charset="0"/>
              </a:rPr>
              <a:t>Menti che si fondono. L’invischiamento relazionale tra </a:t>
            </a:r>
            <a:r>
              <a:rPr lang="it-IT" sz="1200" b="1" i="1" dirty="0" err="1">
                <a:latin typeface="Book Antiqua" charset="0"/>
              </a:rPr>
              <a:t>stalker</a:t>
            </a:r>
            <a:r>
              <a:rPr lang="it-IT" sz="1200" b="1" i="1" dirty="0">
                <a:latin typeface="Book Antiqua" charset="0"/>
              </a:rPr>
              <a:t> e vittima</a:t>
            </a:r>
            <a:r>
              <a:rPr lang="it-IT" sz="1200" b="1" dirty="0">
                <a:latin typeface="Book Antiqua" charset="0"/>
              </a:rPr>
              <a:t>. In Velotti P. (a cura di), </a:t>
            </a:r>
            <a:r>
              <a:rPr lang="it-IT" sz="1200" b="1" i="1" dirty="0">
                <a:latin typeface="Book Antiqua" charset="0"/>
              </a:rPr>
              <a:t>Legami che fanno soffrire</a:t>
            </a:r>
            <a:r>
              <a:rPr lang="it-IT" sz="1200" b="1" dirty="0">
                <a:latin typeface="Book Antiqua" charset="0"/>
                <a:cs typeface="Book Antiqua" charset="0"/>
              </a:rPr>
              <a:t>.</a:t>
            </a:r>
            <a:r>
              <a:rPr lang="it-IT" sz="1200" dirty="0">
                <a:latin typeface="Book Antiqua" charset="0"/>
                <a:cs typeface="Book Antiqua" charset="0"/>
              </a:rPr>
              <a:t> </a:t>
            </a:r>
            <a:r>
              <a:rPr lang="it-IT" sz="1200" b="1" i="1" dirty="0">
                <a:latin typeface="Book Antiqua" charset="0"/>
                <a:cs typeface="Book Antiqua" charset="0"/>
              </a:rPr>
              <a:t>Dinamica e trattamento delle relazioni di coppia violente </a:t>
            </a:r>
            <a:r>
              <a:rPr lang="it-IT" sz="1200" b="1" dirty="0">
                <a:latin typeface="Book Antiqua" charset="0"/>
              </a:rPr>
              <a:t>Il Mulino, Bologna</a:t>
            </a:r>
            <a:endParaRPr lang="it-IT" sz="1200" dirty="0">
              <a:latin typeface="Arial Black" charset="0"/>
            </a:endParaRPr>
          </a:p>
        </p:txBody>
      </p:sp>
      <p:sp>
        <p:nvSpPr>
          <p:cNvPr id="5" name="CasellaDiTesto 4"/>
          <p:cNvSpPr txBox="1"/>
          <p:nvPr/>
        </p:nvSpPr>
        <p:spPr>
          <a:xfrm>
            <a:off x="762000" y="1281913"/>
            <a:ext cx="564385" cy="2740946"/>
          </a:xfrm>
          <a:prstGeom prst="rect">
            <a:avLst/>
          </a:prstGeom>
          <a:solidFill>
            <a:srgbClr val="FFFF00"/>
          </a:solidFill>
        </p:spPr>
        <p:txBody>
          <a:bodyPr vert="wordArtVert" wrap="square">
            <a:spAutoFit/>
          </a:bodyPr>
          <a:lstStyle/>
          <a:p>
            <a:pPr algn="ctr">
              <a:defRPr/>
            </a:pPr>
            <a:r>
              <a:rPr lang="it-IT" sz="1800" b="1" dirty="0">
                <a:latin typeface="Arial Black" pitchFamily="34" charset="0"/>
                <a:ea typeface="ＭＳ Ｐゴシック" pitchFamily="-112" charset="-128"/>
                <a:cs typeface="Aharoni" pitchFamily="2" charset="-79"/>
              </a:rPr>
              <a:t>STALKER</a:t>
            </a:r>
          </a:p>
        </p:txBody>
      </p:sp>
      <p:sp>
        <p:nvSpPr>
          <p:cNvPr id="6" name="CasellaDiTesto 5"/>
          <p:cNvSpPr txBox="1"/>
          <p:nvPr/>
        </p:nvSpPr>
        <p:spPr>
          <a:xfrm>
            <a:off x="8286776" y="3500438"/>
            <a:ext cx="564385" cy="2809876"/>
          </a:xfrm>
          <a:prstGeom prst="rect">
            <a:avLst/>
          </a:prstGeom>
          <a:solidFill>
            <a:srgbClr val="FFFF00"/>
          </a:solidFill>
        </p:spPr>
        <p:txBody>
          <a:bodyPr vert="wordArtVert">
            <a:spAutoFit/>
          </a:bodyPr>
          <a:lstStyle/>
          <a:p>
            <a:pPr algn="ctr">
              <a:defRPr/>
            </a:pPr>
            <a:r>
              <a:rPr lang="it-IT" sz="1800" b="1" dirty="0">
                <a:solidFill>
                  <a:srgbClr val="FF0000"/>
                </a:solidFill>
                <a:latin typeface="Arial Black" pitchFamily="34" charset="0"/>
                <a:ea typeface="ＭＳ Ｐゴシック" pitchFamily="-112" charset="-128"/>
                <a:cs typeface="Narkisim" pitchFamily="2" charset="-79"/>
              </a:rPr>
              <a:t>VITTIMA</a:t>
            </a:r>
          </a:p>
        </p:txBody>
      </p:sp>
      <p:sp>
        <p:nvSpPr>
          <p:cNvPr id="2" name="CasellaDiTesto 1"/>
          <p:cNvSpPr txBox="1"/>
          <p:nvPr/>
        </p:nvSpPr>
        <p:spPr>
          <a:xfrm>
            <a:off x="0" y="487452"/>
            <a:ext cx="11435453" cy="1200329"/>
          </a:xfrm>
          <a:prstGeom prst="rect">
            <a:avLst/>
          </a:prstGeom>
          <a:noFill/>
        </p:spPr>
        <p:txBody>
          <a:bodyPr wrap="square" rtlCol="0">
            <a:spAutoFit/>
          </a:bodyPr>
          <a:lstStyle/>
          <a:p>
            <a:r>
              <a:rPr lang="it-IT" b="1" dirty="0">
                <a:solidFill>
                  <a:srgbClr val="FF0000"/>
                </a:solidFill>
                <a:effectLst>
                  <a:outerShdw blurRad="38100" dist="38100" dir="2700000" algn="tl">
                    <a:srgbClr val="000000"/>
                  </a:outerShdw>
                </a:effectLst>
                <a:latin typeface="Times New Roman" charset="0"/>
              </a:rPr>
              <a:t>                                                 MENTI  CHE  SI  FONDONO</a:t>
            </a:r>
            <a:br>
              <a:rPr lang="it-IT" b="1" dirty="0">
                <a:solidFill>
                  <a:srgbClr val="FF0000"/>
                </a:solidFill>
                <a:effectLst>
                  <a:outerShdw blurRad="38100" dist="38100" dir="2700000" algn="tl">
                    <a:srgbClr val="000000"/>
                  </a:outerShdw>
                </a:effectLst>
                <a:latin typeface="Times New Roman" charset="0"/>
              </a:rPr>
            </a:br>
            <a:r>
              <a:rPr lang="it-IT" b="1" dirty="0">
                <a:solidFill>
                  <a:srgbClr val="0000FF"/>
                </a:solidFill>
                <a:latin typeface="Times New Roman" charset="0"/>
              </a:rPr>
              <a:t>           </a:t>
            </a:r>
            <a:r>
              <a:rPr lang="it-IT" sz="1400" b="1" dirty="0">
                <a:solidFill>
                  <a:srgbClr val="0000FF"/>
                </a:solidFill>
                <a:latin typeface="Arial Black" charset="0"/>
              </a:rPr>
              <a:t>L</a:t>
            </a:r>
            <a:r>
              <a:rPr lang="ja-JP" altLang="it-IT" sz="1400" b="1" dirty="0">
                <a:solidFill>
                  <a:srgbClr val="0000FF"/>
                </a:solidFill>
                <a:latin typeface="Arial Black" charset="0"/>
              </a:rPr>
              <a:t>’</a:t>
            </a:r>
            <a:r>
              <a:rPr lang="it-IT" sz="1400" b="1" dirty="0">
                <a:solidFill>
                  <a:srgbClr val="0000FF"/>
                </a:solidFill>
                <a:latin typeface="Arial Black" charset="0"/>
              </a:rPr>
              <a:t>INVISCHIAMENTO INTERPERSONALE  NELLA RELAZIONE STALKER/VITTIMA</a:t>
            </a:r>
            <a:br>
              <a:rPr lang="it-IT" sz="1400" b="1" dirty="0">
                <a:solidFill>
                  <a:srgbClr val="0000FF"/>
                </a:solidFill>
                <a:latin typeface="Arial Black" charset="0"/>
              </a:rPr>
            </a:br>
            <a:r>
              <a:rPr lang="it-IT" b="1" dirty="0">
                <a:solidFill>
                  <a:srgbClr val="FF304B"/>
                </a:solidFill>
                <a:latin typeface="Times New Roman" charset="0"/>
              </a:rPr>
              <a:t/>
            </a:r>
            <a:br>
              <a:rPr lang="it-IT" b="1" dirty="0">
                <a:solidFill>
                  <a:srgbClr val="FF304B"/>
                </a:solidFill>
                <a:latin typeface="Times New Roman" charset="0"/>
              </a:rPr>
            </a:br>
            <a:r>
              <a:rPr lang="it-IT" b="1" dirty="0">
                <a:solidFill>
                  <a:srgbClr val="FF304B"/>
                </a:solidFill>
                <a:latin typeface="Times New Roman" charset="0"/>
              </a:rPr>
              <a:t> </a:t>
            </a:r>
            <a:endParaRPr lang="it-IT" dirty="0"/>
          </a:p>
        </p:txBody>
      </p:sp>
    </p:spTree>
    <p:extLst>
      <p:ext uri="{BB962C8B-B14F-4D97-AF65-F5344CB8AC3E}">
        <p14:creationId xmlns:p14="http://schemas.microsoft.com/office/powerpoint/2010/main" val="7985069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Effect transition="in" filter="strips(downLeft)">
                                      <p:cBhvr>
                                        <p:cTn id="7" dur="500"/>
                                        <p:tgtEl>
                                          <p:spTgt spid="20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2051">
                                            <p:txEl>
                                              <p:pRg st="9" end="9"/>
                                            </p:txEl>
                                          </p:spTgt>
                                        </p:tgtEl>
                                        <p:attrNameLst>
                                          <p:attrName>style.visibility</p:attrName>
                                        </p:attrNameLst>
                                      </p:cBhvr>
                                      <p:to>
                                        <p:strVal val="visible"/>
                                      </p:to>
                                    </p:set>
                                    <p:animEffect transition="in" filter="strips(downRight)">
                                      <p:cBhvr>
                                        <p:cTn id="12" dur="500"/>
                                        <p:tgtEl>
                                          <p:spTgt spid="2051">
                                            <p:txEl>
                                              <p:pRg st="9" end="9"/>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2051">
                                            <p:txEl>
                                              <p:pRg st="2" end="2"/>
                                            </p:txEl>
                                          </p:spTgt>
                                        </p:tgtEl>
                                        <p:attrNameLst>
                                          <p:attrName>style.visibility</p:attrName>
                                        </p:attrNameLst>
                                      </p:cBhvr>
                                      <p:to>
                                        <p:strVal val="visible"/>
                                      </p:to>
                                    </p:set>
                                    <p:animEffect transition="in" filter="strips(downLeft)">
                                      <p:cBhvr>
                                        <p:cTn id="17" dur="500"/>
                                        <p:tgtEl>
                                          <p:spTgt spid="205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3" fill="hold" nodeType="clickEffect">
                                  <p:stCondLst>
                                    <p:cond delay="0"/>
                                  </p:stCondLst>
                                  <p:childTnLst>
                                    <p:set>
                                      <p:cBhvr>
                                        <p:cTn id="21" dur="1" fill="hold">
                                          <p:stCondLst>
                                            <p:cond delay="0"/>
                                          </p:stCondLst>
                                        </p:cTn>
                                        <p:tgtEl>
                                          <p:spTgt spid="2051">
                                            <p:txEl>
                                              <p:pRg st="11" end="11"/>
                                            </p:txEl>
                                          </p:spTgt>
                                        </p:tgtEl>
                                        <p:attrNameLst>
                                          <p:attrName>style.visibility</p:attrName>
                                        </p:attrNameLst>
                                      </p:cBhvr>
                                      <p:to>
                                        <p:strVal val="visible"/>
                                      </p:to>
                                    </p:set>
                                    <p:animEffect transition="in" filter="strips(upRight)">
                                      <p:cBhvr>
                                        <p:cTn id="22" dur="500"/>
                                        <p:tgtEl>
                                          <p:spTgt spid="2051">
                                            <p:txEl>
                                              <p:pRg st="11" end="1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nodeType="clickEffect">
                                  <p:stCondLst>
                                    <p:cond delay="0"/>
                                  </p:stCondLst>
                                  <p:childTnLst>
                                    <p:set>
                                      <p:cBhvr>
                                        <p:cTn id="26" dur="1" fill="hold">
                                          <p:stCondLst>
                                            <p:cond delay="0"/>
                                          </p:stCondLst>
                                        </p:cTn>
                                        <p:tgtEl>
                                          <p:spTgt spid="2051">
                                            <p:txEl>
                                              <p:pRg st="4" end="4"/>
                                            </p:txEl>
                                          </p:spTgt>
                                        </p:tgtEl>
                                        <p:attrNameLst>
                                          <p:attrName>style.visibility</p:attrName>
                                        </p:attrNameLst>
                                      </p:cBhvr>
                                      <p:to>
                                        <p:strVal val="visible"/>
                                      </p:to>
                                    </p:set>
                                    <p:animEffect transition="in" filter="strips(downLeft)">
                                      <p:cBhvr>
                                        <p:cTn id="27" dur="500"/>
                                        <p:tgtEl>
                                          <p:spTgt spid="205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3" fill="hold" nodeType="clickEffect">
                                  <p:stCondLst>
                                    <p:cond delay="0"/>
                                  </p:stCondLst>
                                  <p:childTnLst>
                                    <p:set>
                                      <p:cBhvr>
                                        <p:cTn id="31" dur="1" fill="hold">
                                          <p:stCondLst>
                                            <p:cond delay="0"/>
                                          </p:stCondLst>
                                        </p:cTn>
                                        <p:tgtEl>
                                          <p:spTgt spid="2051">
                                            <p:txEl>
                                              <p:pRg st="13" end="13"/>
                                            </p:txEl>
                                          </p:spTgt>
                                        </p:tgtEl>
                                        <p:attrNameLst>
                                          <p:attrName>style.visibility</p:attrName>
                                        </p:attrNameLst>
                                      </p:cBhvr>
                                      <p:to>
                                        <p:strVal val="visible"/>
                                      </p:to>
                                    </p:set>
                                    <p:animEffect transition="in" filter="strips(upRight)">
                                      <p:cBhvr>
                                        <p:cTn id="32" dur="500"/>
                                        <p:tgtEl>
                                          <p:spTgt spid="2051">
                                            <p:txEl>
                                              <p:pRg st="13" end="1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12" fill="hold" nodeType="clickEffect">
                                  <p:stCondLst>
                                    <p:cond delay="0"/>
                                  </p:stCondLst>
                                  <p:childTnLst>
                                    <p:set>
                                      <p:cBhvr>
                                        <p:cTn id="36" dur="1" fill="hold">
                                          <p:stCondLst>
                                            <p:cond delay="0"/>
                                          </p:stCondLst>
                                        </p:cTn>
                                        <p:tgtEl>
                                          <p:spTgt spid="2051">
                                            <p:txEl>
                                              <p:pRg st="6" end="6"/>
                                            </p:txEl>
                                          </p:spTgt>
                                        </p:tgtEl>
                                        <p:attrNameLst>
                                          <p:attrName>style.visibility</p:attrName>
                                        </p:attrNameLst>
                                      </p:cBhvr>
                                      <p:to>
                                        <p:strVal val="visible"/>
                                      </p:to>
                                    </p:set>
                                    <p:animEffect transition="in" filter="strips(downLeft)">
                                      <p:cBhvr>
                                        <p:cTn id="37" dur="500"/>
                                        <p:tgtEl>
                                          <p:spTgt spid="205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3" fill="hold" nodeType="clickEffect">
                                  <p:stCondLst>
                                    <p:cond delay="0"/>
                                  </p:stCondLst>
                                  <p:childTnLst>
                                    <p:set>
                                      <p:cBhvr>
                                        <p:cTn id="41" dur="1" fill="hold">
                                          <p:stCondLst>
                                            <p:cond delay="0"/>
                                          </p:stCondLst>
                                        </p:cTn>
                                        <p:tgtEl>
                                          <p:spTgt spid="2051">
                                            <p:txEl>
                                              <p:pRg st="15" end="15"/>
                                            </p:txEl>
                                          </p:spTgt>
                                        </p:tgtEl>
                                        <p:attrNameLst>
                                          <p:attrName>style.visibility</p:attrName>
                                        </p:attrNameLst>
                                      </p:cBhvr>
                                      <p:to>
                                        <p:strVal val="visible"/>
                                      </p:to>
                                    </p:set>
                                    <p:animEffect transition="in" filter="strips(upRight)">
                                      <p:cBhvr>
                                        <p:cTn id="42" dur="500"/>
                                        <p:tgtEl>
                                          <p:spTgt spid="2051">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olo 1"/>
          <p:cNvSpPr>
            <a:spLocks noGrp="1"/>
          </p:cNvSpPr>
          <p:nvPr>
            <p:ph type="title"/>
          </p:nvPr>
        </p:nvSpPr>
        <p:spPr>
          <a:xfrm>
            <a:off x="0" y="107576"/>
            <a:ext cx="9144000" cy="1089176"/>
          </a:xfrm>
        </p:spPr>
        <p:txBody>
          <a:bodyPr/>
          <a:lstStyle/>
          <a:p>
            <a:pPr eaLnBrk="1" hangingPunct="1"/>
            <a:r>
              <a:rPr lang="it-IT" sz="2800" dirty="0">
                <a:solidFill>
                  <a:schemeClr val="tx1"/>
                </a:solidFill>
                <a:latin typeface="Comic Sans MS"/>
                <a:cs typeface="Comic Sans MS"/>
              </a:rPr>
              <a:t>Linee guida dell’OMS per l’intervento </a:t>
            </a:r>
            <a:br>
              <a:rPr lang="it-IT" sz="2800" dirty="0">
                <a:solidFill>
                  <a:schemeClr val="tx1"/>
                </a:solidFill>
                <a:latin typeface="Comic Sans MS"/>
                <a:cs typeface="Comic Sans MS"/>
              </a:rPr>
            </a:br>
            <a:r>
              <a:rPr lang="it-IT" sz="2800" dirty="0">
                <a:solidFill>
                  <a:schemeClr val="tx1"/>
                </a:solidFill>
                <a:latin typeface="Comic Sans MS"/>
                <a:cs typeface="Comic Sans MS"/>
              </a:rPr>
              <a:t>contro la violenza sulle donne</a:t>
            </a:r>
          </a:p>
        </p:txBody>
      </p:sp>
      <p:pic>
        <p:nvPicPr>
          <p:cNvPr id="21506" name="Segnaposto contenuto 3" descr="img059.jpg"/>
          <p:cNvPicPr>
            <a:picLocks noGrp="1" noChangeAspect="1"/>
          </p:cNvPicPr>
          <p:nvPr>
            <p:ph idx="1"/>
          </p:nvPr>
        </p:nvPicPr>
        <p:blipFill>
          <a:blip r:embed="rId2">
            <a:extLst>
              <a:ext uri="{28A0092B-C50C-407E-A947-70E740481C1C}">
                <a14:useLocalDpi xmlns:a14="http://schemas.microsoft.com/office/drawing/2010/main" val="0"/>
              </a:ext>
            </a:extLst>
          </a:blip>
          <a:srcRect l="-586" r="-586"/>
          <a:stretch>
            <a:fillRect/>
          </a:stretch>
        </p:blipFill>
        <p:spPr>
          <a:xfrm>
            <a:off x="2912794" y="1556792"/>
            <a:ext cx="3243382" cy="489654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6334362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olo 1"/>
          <p:cNvSpPr>
            <a:spLocks noGrp="1"/>
          </p:cNvSpPr>
          <p:nvPr>
            <p:ph type="title"/>
          </p:nvPr>
        </p:nvSpPr>
        <p:spPr>
          <a:xfrm>
            <a:off x="-180528" y="404664"/>
            <a:ext cx="9324528" cy="360040"/>
          </a:xfrm>
        </p:spPr>
        <p:txBody>
          <a:bodyPr/>
          <a:lstStyle/>
          <a:p>
            <a:r>
              <a:rPr lang="it-IT" sz="2400" b="1" dirty="0">
                <a:latin typeface="Calibri" charset="0"/>
              </a:rPr>
              <a:t>      </a:t>
            </a:r>
            <a:r>
              <a:rPr lang="it-IT"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a:cs typeface="Comic Sans MS"/>
              </a:rPr>
              <a:t>LA VIOLENZA NELLE RELAZIONI DI COPPIA</a:t>
            </a:r>
          </a:p>
        </p:txBody>
      </p:sp>
      <p:pic>
        <p:nvPicPr>
          <p:cNvPr id="32770" name="Segnaposto contenuto 3" descr="Caretti - STALKER_cover.jpg"/>
          <p:cNvPicPr>
            <a:picLocks noGrp="1" noChangeAspect="1"/>
          </p:cNvPicPr>
          <p:nvPr>
            <p:ph idx="1"/>
          </p:nvPr>
        </p:nvPicPr>
        <p:blipFill>
          <a:blip r:embed="rId2">
            <a:extLst>
              <a:ext uri="{28A0092B-C50C-407E-A947-70E740481C1C}">
                <a14:useLocalDpi xmlns:a14="http://schemas.microsoft.com/office/drawing/2010/main" val="0"/>
              </a:ext>
            </a:extLst>
          </a:blip>
          <a:srcRect t="3489" b="3489"/>
          <a:stretch>
            <a:fillRect/>
          </a:stretch>
        </p:blipFill>
        <p:spPr>
          <a:xfrm>
            <a:off x="3059831" y="1484784"/>
            <a:ext cx="2952329" cy="446449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187373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olo 1"/>
          <p:cNvSpPr>
            <a:spLocks noGrp="1"/>
          </p:cNvSpPr>
          <p:nvPr>
            <p:ph type="title"/>
          </p:nvPr>
        </p:nvSpPr>
        <p:spPr>
          <a:xfrm>
            <a:off x="-180528" y="404664"/>
            <a:ext cx="9324528" cy="360040"/>
          </a:xfrm>
        </p:spPr>
        <p:txBody>
          <a:bodyPr/>
          <a:lstStyle/>
          <a:p>
            <a:r>
              <a:rPr lang="it-IT" sz="2400" b="1" dirty="0">
                <a:latin typeface="Calibri" charset="0"/>
              </a:rPr>
              <a:t>      </a:t>
            </a:r>
            <a:r>
              <a:rPr lang="it-IT"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a:cs typeface="Comic Sans MS"/>
              </a:rPr>
              <a:t>LA VIOLENZA NELLE RELAZIONI DI COPPIA</a:t>
            </a:r>
          </a:p>
        </p:txBody>
      </p:sp>
      <p:pic>
        <p:nvPicPr>
          <p:cNvPr id="32770" name="Segnaposto contenuto 3" descr="Caretti - STALKER_cover.jpg"/>
          <p:cNvPicPr>
            <a:picLocks noGrp="1" noChangeAspect="1"/>
          </p:cNvPicPr>
          <p:nvPr>
            <p:ph idx="1"/>
          </p:nvPr>
        </p:nvPicPr>
        <p:blipFill>
          <a:blip r:embed="rId2">
            <a:extLst>
              <a:ext uri="{28A0092B-C50C-407E-A947-70E740481C1C}">
                <a14:useLocalDpi xmlns:a14="http://schemas.microsoft.com/office/drawing/2010/main" val="0"/>
              </a:ext>
            </a:extLst>
          </a:blip>
          <a:srcRect t="3489" b="3489"/>
          <a:stretch>
            <a:fillRect/>
          </a:stretch>
        </p:blipFill>
        <p:spPr>
          <a:xfrm>
            <a:off x="3059831" y="1484784"/>
            <a:ext cx="2952329" cy="446449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021373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 name="Segnaposto contenuto 4" descr="1.jpg"/>
          <p:cNvPicPr>
            <a:picLocks noGrp="1" noChangeAspect="1"/>
          </p:cNvPicPr>
          <p:nvPr>
            <p:ph idx="1"/>
          </p:nvPr>
        </p:nvPicPr>
        <p:blipFill>
          <a:blip r:embed="rId2">
            <a:extLst>
              <a:ext uri="{28A0092B-C50C-407E-A947-70E740481C1C}">
                <a14:useLocalDpi xmlns:a14="http://schemas.microsoft.com/office/drawing/2010/main" val="0"/>
              </a:ext>
            </a:extLst>
          </a:blip>
          <a:srcRect t="1432" b="1432"/>
          <a:stretch>
            <a:fillRect/>
          </a:stretch>
        </p:blipFill>
        <p:spPr>
          <a:xfrm>
            <a:off x="549275" y="1600201"/>
            <a:ext cx="3734693" cy="1612775"/>
          </a:xfrm>
        </p:spPr>
      </p:pic>
      <p:sp>
        <p:nvSpPr>
          <p:cNvPr id="8" name="CasellaDiTesto 7"/>
          <p:cNvSpPr txBox="1"/>
          <p:nvPr/>
        </p:nvSpPr>
        <p:spPr>
          <a:xfrm>
            <a:off x="10052658" y="2377755"/>
            <a:ext cx="184666" cy="369332"/>
          </a:xfrm>
          <a:prstGeom prst="rect">
            <a:avLst/>
          </a:prstGeom>
          <a:noFill/>
        </p:spPr>
        <p:txBody>
          <a:bodyPr wrap="none" rtlCol="0">
            <a:spAutoFit/>
          </a:bodyPr>
          <a:lstStyle/>
          <a:p>
            <a:endParaRPr lang="it-IT" dirty="0"/>
          </a:p>
        </p:txBody>
      </p:sp>
      <p:pic>
        <p:nvPicPr>
          <p:cNvPr id="9" name="Immagine 8" descr="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240" y="3517156"/>
            <a:ext cx="2160241" cy="3008188"/>
          </a:xfrm>
          <a:prstGeom prst="rect">
            <a:avLst/>
          </a:prstGeom>
        </p:spPr>
      </p:pic>
      <p:sp>
        <p:nvSpPr>
          <p:cNvPr id="10" name="CasellaDiTesto 9"/>
          <p:cNvSpPr txBox="1"/>
          <p:nvPr/>
        </p:nvSpPr>
        <p:spPr>
          <a:xfrm>
            <a:off x="10133727" y="3147824"/>
            <a:ext cx="184666" cy="369332"/>
          </a:xfrm>
          <a:prstGeom prst="rect">
            <a:avLst/>
          </a:prstGeom>
          <a:noFill/>
        </p:spPr>
        <p:txBody>
          <a:bodyPr wrap="none" rtlCol="0">
            <a:spAutoFit/>
          </a:bodyPr>
          <a:lstStyle/>
          <a:p>
            <a:endParaRPr lang="it-IT" dirty="0"/>
          </a:p>
        </p:txBody>
      </p:sp>
      <p:pic>
        <p:nvPicPr>
          <p:cNvPr id="11" name="Immagine 10" descr="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1840" y="4797152"/>
            <a:ext cx="3312368" cy="1728192"/>
          </a:xfrm>
          <a:prstGeom prst="rect">
            <a:avLst/>
          </a:prstGeom>
        </p:spPr>
      </p:pic>
      <p:sp>
        <p:nvSpPr>
          <p:cNvPr id="12" name="CasellaDiTesto 11"/>
          <p:cNvSpPr txBox="1"/>
          <p:nvPr/>
        </p:nvSpPr>
        <p:spPr>
          <a:xfrm>
            <a:off x="6444208" y="878147"/>
            <a:ext cx="2880320" cy="369332"/>
          </a:xfrm>
          <a:prstGeom prst="rect">
            <a:avLst/>
          </a:prstGeom>
          <a:noFill/>
        </p:spPr>
        <p:txBody>
          <a:bodyPr wrap="square" rtlCol="0">
            <a:spAutoFit/>
          </a:bodyPr>
          <a:lstStyle/>
          <a:p>
            <a:r>
              <a:rPr lang="it-IT" dirty="0">
                <a:solidFill>
                  <a:srgbClr val="FF0000"/>
                </a:solidFill>
                <a:latin typeface="Comic Sans MS"/>
                <a:cs typeface="Comic Sans MS"/>
              </a:rPr>
              <a:t>FREE PALESTINE</a:t>
            </a:r>
          </a:p>
        </p:txBody>
      </p:sp>
      <p:pic>
        <p:nvPicPr>
          <p:cNvPr id="13" name="Immagine 12" descr="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4797152"/>
            <a:ext cx="2487488" cy="1728192"/>
          </a:xfrm>
          <a:prstGeom prst="rect">
            <a:avLst/>
          </a:prstGeom>
        </p:spPr>
      </p:pic>
      <p:sp>
        <p:nvSpPr>
          <p:cNvPr id="14" name="CasellaDiTesto 13"/>
          <p:cNvSpPr txBox="1"/>
          <p:nvPr/>
        </p:nvSpPr>
        <p:spPr>
          <a:xfrm>
            <a:off x="11106565" y="1688747"/>
            <a:ext cx="184666" cy="369332"/>
          </a:xfrm>
          <a:prstGeom prst="rect">
            <a:avLst/>
          </a:prstGeom>
          <a:noFill/>
        </p:spPr>
        <p:txBody>
          <a:bodyPr wrap="none" rtlCol="0">
            <a:spAutoFit/>
          </a:bodyPr>
          <a:lstStyle/>
          <a:p>
            <a:endParaRPr lang="it-IT" dirty="0"/>
          </a:p>
        </p:txBody>
      </p:sp>
      <p:pic>
        <p:nvPicPr>
          <p:cNvPr id="15" name="Immagine 14" descr="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576" y="3356992"/>
            <a:ext cx="2880320" cy="1213702"/>
          </a:xfrm>
          <a:prstGeom prst="rect">
            <a:avLst/>
          </a:prstGeom>
        </p:spPr>
      </p:pic>
      <p:sp>
        <p:nvSpPr>
          <p:cNvPr id="16" name="CasellaDiTesto 15"/>
          <p:cNvSpPr txBox="1"/>
          <p:nvPr/>
        </p:nvSpPr>
        <p:spPr>
          <a:xfrm>
            <a:off x="10485030" y="1891396"/>
            <a:ext cx="184666" cy="369332"/>
          </a:xfrm>
          <a:prstGeom prst="rect">
            <a:avLst/>
          </a:prstGeom>
          <a:noFill/>
        </p:spPr>
        <p:txBody>
          <a:bodyPr wrap="none" rtlCol="0">
            <a:spAutoFit/>
          </a:bodyPr>
          <a:lstStyle/>
          <a:p>
            <a:endParaRPr lang="it-IT" dirty="0"/>
          </a:p>
        </p:txBody>
      </p:sp>
      <p:pic>
        <p:nvPicPr>
          <p:cNvPr id="17" name="Immagine 16" descr="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576" y="107577"/>
            <a:ext cx="7936941" cy="1336956"/>
          </a:xfrm>
          <a:prstGeom prst="rect">
            <a:avLst/>
          </a:prstGeom>
        </p:spPr>
      </p:pic>
      <p:pic>
        <p:nvPicPr>
          <p:cNvPr id="4" name="Immagine 3" descr="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0033" y="1333500"/>
            <a:ext cx="4032448" cy="1814324"/>
          </a:xfrm>
          <a:prstGeom prst="rect">
            <a:avLst/>
          </a:prstGeom>
        </p:spPr>
      </p:pic>
      <p:sp>
        <p:nvSpPr>
          <p:cNvPr id="6" name="CasellaDiTesto 5"/>
          <p:cNvSpPr txBox="1"/>
          <p:nvPr/>
        </p:nvSpPr>
        <p:spPr>
          <a:xfrm>
            <a:off x="4860033" y="1444533"/>
            <a:ext cx="6837041" cy="369332"/>
          </a:xfrm>
          <a:prstGeom prst="rect">
            <a:avLst/>
          </a:prstGeom>
          <a:noFill/>
        </p:spPr>
        <p:txBody>
          <a:bodyPr wrap="square" rtlCol="0">
            <a:spAutoFit/>
          </a:bodyPr>
          <a:lstStyle/>
          <a:p>
            <a:r>
              <a:rPr lang="it-IT" b="1" dirty="0">
                <a:solidFill>
                  <a:srgbClr val="FF0000"/>
                </a:solidFill>
                <a:latin typeface="Comic Sans MS"/>
                <a:cs typeface="Comic Sans MS"/>
              </a:rPr>
              <a:t>FREE PALESTINE</a:t>
            </a:r>
          </a:p>
        </p:txBody>
      </p:sp>
      <p:sp>
        <p:nvSpPr>
          <p:cNvPr id="3" name="CasellaDiTesto 2"/>
          <p:cNvSpPr txBox="1"/>
          <p:nvPr/>
        </p:nvSpPr>
        <p:spPr>
          <a:xfrm>
            <a:off x="-2271059" y="2838824"/>
            <a:ext cx="184666" cy="369332"/>
          </a:xfrm>
          <a:prstGeom prst="rect">
            <a:avLst/>
          </a:prstGeom>
          <a:noFill/>
        </p:spPr>
        <p:txBody>
          <a:bodyPr wrap="none" rtlCol="0">
            <a:spAutoFit/>
          </a:bodyPr>
          <a:lstStyle/>
          <a:p>
            <a:endParaRPr lang="it-IT" dirty="0"/>
          </a:p>
        </p:txBody>
      </p:sp>
      <p:pic>
        <p:nvPicPr>
          <p:cNvPr id="18" name="Picture 4" descr="PCL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91680" y="4293096"/>
            <a:ext cx="2088232" cy="18722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19" name="Segnaposto contenuto 3" descr="hcr_20_v3.jpg"/>
          <p:cNvPicPr>
            <a:picLocks noChangeAspect="1"/>
          </p:cNvPicPr>
          <p:nvPr/>
        </p:nvPicPr>
        <p:blipFill>
          <a:blip r:embed="rId10">
            <a:extLst>
              <a:ext uri="{28A0092B-C50C-407E-A947-70E740481C1C}">
                <a14:useLocalDpi xmlns:a14="http://schemas.microsoft.com/office/drawing/2010/main" val="0"/>
              </a:ext>
            </a:extLst>
          </a:blip>
          <a:srcRect t="2641" b="2641"/>
          <a:stretch>
            <a:fillRect/>
          </a:stretch>
        </p:blipFill>
        <p:spPr>
          <a:xfrm>
            <a:off x="4716016" y="2838824"/>
            <a:ext cx="2016224" cy="2318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313569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WordArt 2"/>
          <p:cNvSpPr>
            <a:spLocks noChangeArrowheads="1" noChangeShapeType="1" noTextEdit="1"/>
          </p:cNvSpPr>
          <p:nvPr/>
        </p:nvSpPr>
        <p:spPr bwMode="auto">
          <a:xfrm>
            <a:off x="251520" y="260648"/>
            <a:ext cx="8496945" cy="648072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defRPr/>
            </a:pPr>
            <a:r>
              <a:rPr lang="it-IT" sz="3600" b="1" kern="10" dirty="0">
                <a:ln w="1905"/>
                <a:solidFill>
                  <a:srgbClr val="3366FF"/>
                </a:solidFill>
                <a:effectLst>
                  <a:innerShdw blurRad="69850" dist="43180" dir="5400000">
                    <a:srgbClr val="000000">
                      <a:alpha val="65000"/>
                    </a:srgbClr>
                  </a:innerShdw>
                </a:effectLst>
                <a:latin typeface="Comic Sans MS"/>
                <a:ea typeface="Times New Roman"/>
                <a:cs typeface="Comic Sans MS"/>
              </a:rPr>
              <a:t>Grazie </a:t>
            </a:r>
          </a:p>
          <a:p>
            <a:pPr algn="ctr">
              <a:defRPr/>
            </a:pPr>
            <a:r>
              <a:rPr lang="it-IT" sz="3600" b="1" kern="10" dirty="0">
                <a:ln w="1905"/>
                <a:solidFill>
                  <a:srgbClr val="3366FF"/>
                </a:solidFill>
                <a:effectLst>
                  <a:innerShdw blurRad="69850" dist="43180" dir="5400000">
                    <a:srgbClr val="000000">
                      <a:alpha val="65000"/>
                    </a:srgbClr>
                  </a:innerShdw>
                </a:effectLst>
                <a:latin typeface="Comic Sans MS"/>
                <a:ea typeface="Times New Roman"/>
                <a:cs typeface="Comic Sans MS"/>
              </a:rPr>
              <a:t> dell'attenzione</a:t>
            </a:r>
          </a:p>
          <a:p>
            <a:pPr algn="ctr">
              <a:defRPr/>
            </a:pPr>
            <a:endParaRPr lang="it-IT" sz="3600" kern="10" dirty="0">
              <a:gradFill rotWithShape="1">
                <a:gsLst>
                  <a:gs pos="0">
                    <a:srgbClr val="FFEFD1"/>
                  </a:gs>
                  <a:gs pos="64999">
                    <a:srgbClr val="F0EBD5"/>
                  </a:gs>
                  <a:gs pos="100000">
                    <a:srgbClr val="D1C39F"/>
                  </a:gs>
                </a:gsLst>
                <a:path path="rect">
                  <a:fillToRect l="50000" t="50000" r="50000" b="50000"/>
                </a:path>
              </a:gradFill>
              <a:effectLst>
                <a:outerShdw blurRad="63500" dist="46662" dir="2115817" algn="ctr" rotWithShape="0">
                  <a:srgbClr val="B2B2B2">
                    <a:alpha val="79999"/>
                  </a:srgbClr>
                </a:outerShdw>
              </a:effectLst>
              <a:latin typeface="Times New Roman"/>
              <a:ea typeface="Times New Roman"/>
              <a:cs typeface="Times New Roman"/>
            </a:endParaRPr>
          </a:p>
          <a:p>
            <a:pPr algn="ctr">
              <a:defRPr/>
            </a:pPr>
            <a:endParaRPr lang="it-IT" sz="3600" kern="10" dirty="0">
              <a:gradFill rotWithShape="1">
                <a:gsLst>
                  <a:gs pos="0">
                    <a:srgbClr val="FFEFD1"/>
                  </a:gs>
                  <a:gs pos="64999">
                    <a:srgbClr val="F0EBD5"/>
                  </a:gs>
                  <a:gs pos="100000">
                    <a:srgbClr val="D1C39F"/>
                  </a:gs>
                </a:gsLst>
                <a:path path="rect">
                  <a:fillToRect l="50000" t="50000" r="50000" b="50000"/>
                </a:path>
              </a:gradFill>
              <a:effectLst>
                <a:outerShdw blurRad="63500" dist="46662" dir="2115817" algn="ctr" rotWithShape="0">
                  <a:srgbClr val="B2B2B2">
                    <a:alpha val="79999"/>
                  </a:srgbClr>
                </a:outerShdw>
              </a:effectLst>
              <a:latin typeface="Times New Roman"/>
              <a:ea typeface="Times New Roman"/>
              <a:cs typeface="Times New Roman"/>
            </a:endParaRPr>
          </a:p>
          <a:p>
            <a:pPr algn="ctr">
              <a:defRPr/>
            </a:pPr>
            <a:endParaRPr lang="it-IT" sz="1600" kern="10" dirty="0">
              <a:solidFill>
                <a:schemeClr val="tx1">
                  <a:lumMod val="50000"/>
                </a:schemeClr>
              </a:solidFill>
              <a:effectLst>
                <a:outerShdw blurRad="63500" dist="46662" dir="2115817" algn="ctr" rotWithShape="0">
                  <a:srgbClr val="B2B2B2">
                    <a:alpha val="79999"/>
                  </a:srgbClr>
                </a:outerShdw>
              </a:effectLst>
              <a:latin typeface="Times New Roman"/>
              <a:ea typeface="Times New Roman"/>
              <a:cs typeface="Times New Roman"/>
            </a:endParaRPr>
          </a:p>
          <a:p>
            <a:pPr algn="ctr">
              <a:defRPr/>
            </a:pPr>
            <a:endParaRPr lang="it-IT" sz="1600" kern="10" dirty="0">
              <a:solidFill>
                <a:schemeClr val="tx1">
                  <a:lumMod val="50000"/>
                </a:schemeClr>
              </a:solidFill>
              <a:effectLst>
                <a:outerShdw blurRad="63500" dist="46662" dir="2115817" algn="ctr" rotWithShape="0">
                  <a:srgbClr val="B2B2B2">
                    <a:alpha val="79999"/>
                  </a:srgbClr>
                </a:outerShdw>
              </a:effectLst>
              <a:latin typeface="Times New Roman"/>
              <a:ea typeface="Times New Roman"/>
              <a:cs typeface="Times New Roman"/>
            </a:endParaRPr>
          </a:p>
          <a:p>
            <a:pPr algn="ctr">
              <a:defRPr/>
            </a:pPr>
            <a:endParaRPr lang="it-IT" sz="1600" kern="10" dirty="0">
              <a:solidFill>
                <a:schemeClr val="tx1">
                  <a:lumMod val="50000"/>
                </a:schemeClr>
              </a:solidFill>
              <a:effectLst>
                <a:outerShdw blurRad="63500" dist="46662" dir="2115817" algn="ctr" rotWithShape="0">
                  <a:srgbClr val="B2B2B2">
                    <a:alpha val="79999"/>
                  </a:srgbClr>
                </a:outerShdw>
              </a:effectLst>
              <a:latin typeface="Times New Roman"/>
              <a:ea typeface="Times New Roman"/>
              <a:cs typeface="Times New Roman"/>
            </a:endParaRPr>
          </a:p>
          <a:p>
            <a:pPr algn="ctr">
              <a:defRPr/>
            </a:pPr>
            <a:endParaRPr lang="it-IT" sz="1600" kern="10" dirty="0">
              <a:solidFill>
                <a:schemeClr val="tx1">
                  <a:lumMod val="50000"/>
                </a:schemeClr>
              </a:solidFill>
              <a:effectLst>
                <a:outerShdw blurRad="63500" dist="46662" dir="2115817" algn="ctr" rotWithShape="0">
                  <a:srgbClr val="B2B2B2">
                    <a:alpha val="79999"/>
                  </a:srgbClr>
                </a:outerShdw>
              </a:effectLst>
              <a:latin typeface="Times New Roman"/>
              <a:ea typeface="Times New Roman"/>
              <a:cs typeface="Times New Roman"/>
            </a:endParaRPr>
          </a:p>
          <a:p>
            <a:pPr algn="ctr">
              <a:defRPr/>
            </a:pPr>
            <a:r>
              <a:rPr lang="it-IT" sz="1600" b="1" kern="10" dirty="0">
                <a:ln w="1905"/>
                <a:solidFill>
                  <a:srgbClr val="3366FF"/>
                </a:solidFill>
                <a:effectLst>
                  <a:innerShdw blurRad="69850" dist="43180" dir="5400000">
                    <a:srgbClr val="000000">
                      <a:alpha val="65000"/>
                    </a:srgbClr>
                  </a:innerShdw>
                </a:effectLst>
                <a:latin typeface="Times New Roman"/>
                <a:ea typeface="Times New Roman"/>
                <a:cs typeface="Times New Roman"/>
              </a:rPr>
              <a:t>   </a:t>
            </a:r>
            <a:r>
              <a:rPr lang="it-IT" sz="1600" b="1" kern="10" dirty="0" err="1">
                <a:ln w="1905"/>
                <a:solidFill>
                  <a:srgbClr val="3366FF"/>
                </a:solidFill>
                <a:effectLst>
                  <a:innerShdw blurRad="69850" dist="43180" dir="5400000">
                    <a:srgbClr val="000000">
                      <a:alpha val="65000"/>
                    </a:srgbClr>
                  </a:innerShdw>
                </a:effectLst>
                <a:latin typeface="Times New Roman"/>
                <a:ea typeface="Times New Roman"/>
                <a:cs typeface="Times New Roman"/>
              </a:rPr>
              <a:t>vincenzocaretti@gmail.com</a:t>
            </a:r>
            <a:endParaRPr lang="it-IT" sz="1600" b="1" kern="10" dirty="0">
              <a:ln w="1905"/>
              <a:solidFill>
                <a:srgbClr val="3366FF"/>
              </a:solidFill>
              <a:effectLst>
                <a:innerShdw blurRad="69850" dist="43180" dir="5400000">
                  <a:srgbClr val="000000">
                    <a:alpha val="65000"/>
                  </a:srgbClr>
                </a:innerShdw>
              </a:effectLst>
              <a:latin typeface="Times New Roman"/>
              <a:ea typeface="Times New Roman"/>
              <a:cs typeface="Times New Roman"/>
            </a:endParaRPr>
          </a:p>
        </p:txBody>
      </p:sp>
      <p:sp>
        <p:nvSpPr>
          <p:cNvPr id="345090" name="Rectangle 4"/>
          <p:cNvSpPr>
            <a:spLocks noChangeArrowheads="1"/>
          </p:cNvSpPr>
          <p:nvPr/>
        </p:nvSpPr>
        <p:spPr bwMode="auto">
          <a:xfrm>
            <a:off x="838200" y="1143000"/>
            <a:ext cx="76962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solidFill>
                <a:srgbClr val="0000FF"/>
              </a:solidFill>
            </a:endParaRPr>
          </a:p>
        </p:txBody>
      </p:sp>
      <p:sp>
        <p:nvSpPr>
          <p:cNvPr id="345091" name="CasellaDiTesto 3"/>
          <p:cNvSpPr txBox="1">
            <a:spLocks noChangeArrowheads="1"/>
          </p:cNvSpPr>
          <p:nvPr/>
        </p:nvSpPr>
        <p:spPr bwMode="auto">
          <a:xfrm>
            <a:off x="5207000" y="5613400"/>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it-IT" sz="1800">
              <a:solidFill>
                <a:schemeClr val="tx2"/>
              </a:solidFill>
            </a:endParaRPr>
          </a:p>
        </p:txBody>
      </p:sp>
      <p:pic>
        <p:nvPicPr>
          <p:cNvPr id="3" name="Immagine 2" desc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2348880"/>
            <a:ext cx="6408712" cy="3744416"/>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0898"/>
                                        </p:tgtEl>
                                        <p:attrNameLst>
                                          <p:attrName>style.visibility</p:attrName>
                                        </p:attrNameLst>
                                      </p:cBhvr>
                                      <p:to>
                                        <p:strVal val="visible"/>
                                      </p:to>
                                    </p:set>
                                    <p:anim calcmode="lin" valueType="num">
                                      <p:cBhvr>
                                        <p:cTn id="7" dur="2000" fill="hold"/>
                                        <p:tgtEl>
                                          <p:spTgt spid="80898"/>
                                        </p:tgtEl>
                                        <p:attrNameLst>
                                          <p:attrName>ppt_w</p:attrName>
                                        </p:attrNameLst>
                                      </p:cBhvr>
                                      <p:tavLst>
                                        <p:tav tm="0">
                                          <p:val>
                                            <p:fltVal val="0"/>
                                          </p:val>
                                        </p:tav>
                                        <p:tav tm="100000">
                                          <p:val>
                                            <p:strVal val="#ppt_w"/>
                                          </p:val>
                                        </p:tav>
                                      </p:tavLst>
                                    </p:anim>
                                    <p:anim calcmode="lin" valueType="num">
                                      <p:cBhvr>
                                        <p:cTn id="8" dur="2000" fill="hold"/>
                                        <p:tgtEl>
                                          <p:spTgt spid="80898"/>
                                        </p:tgtEl>
                                        <p:attrNameLst>
                                          <p:attrName>ppt_h</p:attrName>
                                        </p:attrNameLst>
                                      </p:cBhvr>
                                      <p:tavLst>
                                        <p:tav tm="0">
                                          <p:val>
                                            <p:fltVal val="0"/>
                                          </p:val>
                                        </p:tav>
                                        <p:tav tm="100000">
                                          <p:val>
                                            <p:strVal val="#ppt_h"/>
                                          </p:val>
                                        </p:tav>
                                      </p:tavLst>
                                    </p:anim>
                                    <p:anim calcmode="lin" valueType="num">
                                      <p:cBhvr>
                                        <p:cTn id="9" dur="2000" fill="hold"/>
                                        <p:tgtEl>
                                          <p:spTgt spid="80898"/>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8089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AutoShape 4">
            <a:extLst>
              <a:ext uri="{FF2B5EF4-FFF2-40B4-BE49-F238E27FC236}">
                <a16:creationId xmlns:a16="http://schemas.microsoft.com/office/drawing/2014/main" id="{148A34FF-A1CA-5045-A0A8-C28D4BD38950}"/>
              </a:ext>
            </a:extLst>
          </p:cNvPr>
          <p:cNvSpPr>
            <a:spLocks noChangeArrowheads="1"/>
          </p:cNvSpPr>
          <p:nvPr/>
        </p:nvSpPr>
        <p:spPr bwMode="auto">
          <a:xfrm>
            <a:off x="1981200" y="2783347"/>
            <a:ext cx="5181600" cy="2413894"/>
          </a:xfrm>
          <a:prstGeom prst="flowChartExtra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it-IT"/>
          </a:p>
        </p:txBody>
      </p:sp>
      <p:sp>
        <p:nvSpPr>
          <p:cNvPr id="113671" name="Rectangle 10">
            <a:extLst>
              <a:ext uri="{FF2B5EF4-FFF2-40B4-BE49-F238E27FC236}">
                <a16:creationId xmlns:a16="http://schemas.microsoft.com/office/drawing/2014/main" id="{A5C849E9-16E9-004F-9071-94195F3CFE50}"/>
              </a:ext>
            </a:extLst>
          </p:cNvPr>
          <p:cNvSpPr>
            <a:spLocks noChangeArrowheads="1"/>
          </p:cNvSpPr>
          <p:nvPr/>
        </p:nvSpPr>
        <p:spPr bwMode="auto">
          <a:xfrm>
            <a:off x="1381125" y="24431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it-IT"/>
          </a:p>
        </p:txBody>
      </p:sp>
      <p:sp>
        <p:nvSpPr>
          <p:cNvPr id="11" name="_s2059">
            <a:extLst>
              <a:ext uri="{FF2B5EF4-FFF2-40B4-BE49-F238E27FC236}">
                <a16:creationId xmlns:a16="http://schemas.microsoft.com/office/drawing/2014/main" id="{494649C4-AA63-834C-9758-F7F937C63D51}"/>
              </a:ext>
            </a:extLst>
          </p:cNvPr>
          <p:cNvSpPr>
            <a:spLocks noChangeArrowheads="1"/>
          </p:cNvSpPr>
          <p:nvPr/>
        </p:nvSpPr>
        <p:spPr bwMode="auto">
          <a:xfrm>
            <a:off x="3104744" y="1537684"/>
            <a:ext cx="2874904" cy="1212561"/>
          </a:xfrm>
          <a:prstGeom prst="ellipse">
            <a:avLst/>
          </a:prstGeom>
          <a:solidFill>
            <a:schemeClr val="accent2"/>
          </a:solidFill>
          <a:ln w="19050">
            <a:solidFill>
              <a:srgbClr val="4D4D4D"/>
            </a:solidFill>
            <a:round/>
            <a:headEnd/>
            <a:tailEnd/>
          </a:ln>
        </p:spPr>
        <p:txBody>
          <a:bodyPr wrap="none" lIns="0" tIns="0" rIns="0" bIns="0" anchor="ctr"/>
          <a:lstStyle/>
          <a:p>
            <a:pPr algn="ctr"/>
            <a:endParaRPr lang="it-IT" sz="1200" b="1" dirty="0">
              <a:solidFill>
                <a:srgbClr val="0000FF"/>
              </a:solidFill>
              <a:latin typeface="Courier New" charset="0"/>
            </a:endParaRPr>
          </a:p>
          <a:p>
            <a:pPr algn="ctr"/>
            <a:endParaRPr lang="it-IT" sz="1200" b="1" dirty="0">
              <a:solidFill>
                <a:srgbClr val="0000FF"/>
              </a:solidFill>
              <a:latin typeface="Courier New" charset="0"/>
            </a:endParaRPr>
          </a:p>
          <a:p>
            <a:pPr algn="ctr"/>
            <a:endParaRPr lang="it-IT" sz="1200" b="1" dirty="0">
              <a:solidFill>
                <a:srgbClr val="000000"/>
              </a:solidFill>
              <a:latin typeface="Courier New" charset="0"/>
            </a:endParaRPr>
          </a:p>
        </p:txBody>
      </p:sp>
      <p:sp>
        <p:nvSpPr>
          <p:cNvPr id="16" name="_s2059">
            <a:extLst>
              <a:ext uri="{FF2B5EF4-FFF2-40B4-BE49-F238E27FC236}">
                <a16:creationId xmlns:a16="http://schemas.microsoft.com/office/drawing/2014/main" id="{04CC61CA-07E1-F74A-8058-6379FA02E42B}"/>
              </a:ext>
            </a:extLst>
          </p:cNvPr>
          <p:cNvSpPr>
            <a:spLocks noChangeArrowheads="1"/>
          </p:cNvSpPr>
          <p:nvPr/>
        </p:nvSpPr>
        <p:spPr bwMode="auto">
          <a:xfrm>
            <a:off x="469441" y="5431893"/>
            <a:ext cx="2874904" cy="1212561"/>
          </a:xfrm>
          <a:prstGeom prst="ellipse">
            <a:avLst/>
          </a:prstGeom>
          <a:solidFill>
            <a:schemeClr val="accent2"/>
          </a:solidFill>
          <a:ln w="19050">
            <a:solidFill>
              <a:srgbClr val="4D4D4D"/>
            </a:solidFill>
            <a:round/>
            <a:headEnd/>
            <a:tailEnd/>
          </a:ln>
        </p:spPr>
        <p:txBody>
          <a:bodyPr wrap="none" lIns="0" tIns="0" rIns="0" bIns="0" anchor="ctr"/>
          <a:lstStyle/>
          <a:p>
            <a:pPr algn="ctr"/>
            <a:endParaRPr lang="it-IT" sz="1200" b="1" dirty="0">
              <a:solidFill>
                <a:srgbClr val="0000FF"/>
              </a:solidFill>
              <a:latin typeface="Courier New" charset="0"/>
            </a:endParaRPr>
          </a:p>
          <a:p>
            <a:pPr algn="ctr"/>
            <a:endParaRPr lang="it-IT" sz="1200" b="1" dirty="0">
              <a:solidFill>
                <a:srgbClr val="0000FF"/>
              </a:solidFill>
              <a:latin typeface="Courier New" charset="0"/>
            </a:endParaRPr>
          </a:p>
          <a:p>
            <a:pPr algn="ctr"/>
            <a:endParaRPr lang="it-IT" sz="1200" b="1" dirty="0">
              <a:solidFill>
                <a:srgbClr val="000000"/>
              </a:solidFill>
              <a:latin typeface="Courier New" charset="0"/>
            </a:endParaRPr>
          </a:p>
        </p:txBody>
      </p:sp>
      <p:sp>
        <p:nvSpPr>
          <p:cNvPr id="17" name="_s2059">
            <a:extLst>
              <a:ext uri="{FF2B5EF4-FFF2-40B4-BE49-F238E27FC236}">
                <a16:creationId xmlns:a16="http://schemas.microsoft.com/office/drawing/2014/main" id="{4333EC63-7CE9-7449-B647-353C89C573FC}"/>
              </a:ext>
            </a:extLst>
          </p:cNvPr>
          <p:cNvSpPr>
            <a:spLocks noChangeArrowheads="1"/>
          </p:cNvSpPr>
          <p:nvPr/>
        </p:nvSpPr>
        <p:spPr bwMode="auto">
          <a:xfrm>
            <a:off x="5770789" y="5564789"/>
            <a:ext cx="2874904" cy="1212561"/>
          </a:xfrm>
          <a:prstGeom prst="ellipse">
            <a:avLst/>
          </a:prstGeom>
          <a:solidFill>
            <a:schemeClr val="accent2"/>
          </a:solidFill>
          <a:ln w="19050">
            <a:solidFill>
              <a:srgbClr val="4D4D4D"/>
            </a:solidFill>
            <a:round/>
            <a:headEnd/>
            <a:tailEnd/>
          </a:ln>
        </p:spPr>
        <p:txBody>
          <a:bodyPr wrap="none" lIns="0" tIns="0" rIns="0" bIns="0" anchor="ctr"/>
          <a:lstStyle/>
          <a:p>
            <a:pPr algn="ctr"/>
            <a:endParaRPr lang="it-IT" sz="1200" b="1" dirty="0">
              <a:solidFill>
                <a:srgbClr val="0000FF"/>
              </a:solidFill>
              <a:latin typeface="Courier New" charset="0"/>
            </a:endParaRPr>
          </a:p>
          <a:p>
            <a:pPr algn="ctr"/>
            <a:endParaRPr lang="it-IT" sz="1200" b="1" dirty="0">
              <a:solidFill>
                <a:srgbClr val="0000FF"/>
              </a:solidFill>
              <a:latin typeface="Courier New" charset="0"/>
            </a:endParaRPr>
          </a:p>
          <a:p>
            <a:pPr algn="ctr"/>
            <a:endParaRPr lang="it-IT" sz="1200" b="1" dirty="0">
              <a:solidFill>
                <a:srgbClr val="000000"/>
              </a:solidFill>
              <a:latin typeface="Courier New" charset="0"/>
            </a:endParaRPr>
          </a:p>
        </p:txBody>
      </p:sp>
      <p:sp>
        <p:nvSpPr>
          <p:cNvPr id="21" name="CasellaDiTesto 20">
            <a:extLst>
              <a:ext uri="{FF2B5EF4-FFF2-40B4-BE49-F238E27FC236}">
                <a16:creationId xmlns:a16="http://schemas.microsoft.com/office/drawing/2014/main" id="{9607DB2C-CF61-5F44-AB1F-799676561956}"/>
              </a:ext>
            </a:extLst>
          </p:cNvPr>
          <p:cNvSpPr txBox="1"/>
          <p:nvPr/>
        </p:nvSpPr>
        <p:spPr>
          <a:xfrm>
            <a:off x="128133" y="5625129"/>
            <a:ext cx="4329567" cy="923330"/>
          </a:xfrm>
          <a:prstGeom prst="rect">
            <a:avLst/>
          </a:prstGeom>
          <a:solidFill>
            <a:srgbClr val="FFFF00"/>
          </a:solidFill>
          <a:ln>
            <a:solidFill>
              <a:schemeClr val="tx1"/>
            </a:solidFill>
          </a:ln>
        </p:spPr>
        <p:txBody>
          <a:bodyPr wrap="square" rtlCol="0">
            <a:spAutoFit/>
          </a:bodyPr>
          <a:lstStyle/>
          <a:p>
            <a:pPr algn="ctr"/>
            <a:r>
              <a:rPr lang="it-IT" b="1" dirty="0"/>
              <a:t>Modello Cognitivo-Comportamentale</a:t>
            </a:r>
          </a:p>
          <a:p>
            <a:pPr algn="ctr"/>
            <a:r>
              <a:rPr lang="it-IT" dirty="0"/>
              <a:t>(</a:t>
            </a:r>
            <a:r>
              <a:rPr lang="it-IT" sz="1600" dirty="0"/>
              <a:t>CBT-MBT-ACT-DBT-EMDR-Psicoterapia </a:t>
            </a:r>
            <a:r>
              <a:rPr lang="it-IT" sz="1600" dirty="0" err="1"/>
              <a:t>Sensomotoria</a:t>
            </a:r>
            <a:r>
              <a:rPr lang="it-IT" sz="1600" dirty="0"/>
              <a:t>- Terapia </a:t>
            </a:r>
            <a:r>
              <a:rPr lang="it-IT" sz="1600" dirty="0" err="1"/>
              <a:t>Polivagale</a:t>
            </a:r>
            <a:r>
              <a:rPr lang="it-IT" sz="1600" dirty="0"/>
              <a:t>) </a:t>
            </a:r>
          </a:p>
        </p:txBody>
      </p:sp>
      <p:sp>
        <p:nvSpPr>
          <p:cNvPr id="22" name="CasellaDiTesto 21">
            <a:extLst>
              <a:ext uri="{FF2B5EF4-FFF2-40B4-BE49-F238E27FC236}">
                <a16:creationId xmlns:a16="http://schemas.microsoft.com/office/drawing/2014/main" id="{C02D5CE3-8560-C343-83CE-F46CB7DAD6AC}"/>
              </a:ext>
            </a:extLst>
          </p:cNvPr>
          <p:cNvSpPr txBox="1"/>
          <p:nvPr/>
        </p:nvSpPr>
        <p:spPr>
          <a:xfrm>
            <a:off x="5069539" y="5802247"/>
            <a:ext cx="4007021" cy="646331"/>
          </a:xfrm>
          <a:prstGeom prst="rect">
            <a:avLst/>
          </a:prstGeom>
          <a:solidFill>
            <a:srgbClr val="FFFF00"/>
          </a:solidFill>
          <a:ln>
            <a:solidFill>
              <a:schemeClr val="tx1"/>
            </a:solidFill>
          </a:ln>
        </p:spPr>
        <p:txBody>
          <a:bodyPr wrap="square" rtlCol="0">
            <a:spAutoFit/>
          </a:bodyPr>
          <a:lstStyle/>
          <a:p>
            <a:pPr algn="ctr"/>
            <a:r>
              <a:rPr lang="it-IT" b="1" dirty="0"/>
              <a:t>Modello Psicosomatico</a:t>
            </a:r>
          </a:p>
          <a:p>
            <a:pPr marL="14288" indent="-14288" algn="ctr"/>
            <a:r>
              <a:rPr lang="it-IT" dirty="0"/>
              <a:t>(Alexander, Taylor, Bucci, </a:t>
            </a:r>
            <a:r>
              <a:rPr lang="it-IT" dirty="0" err="1"/>
              <a:t>Porges</a:t>
            </a:r>
            <a:r>
              <a:rPr lang="it-IT" dirty="0"/>
              <a:t>) </a:t>
            </a:r>
          </a:p>
        </p:txBody>
      </p:sp>
      <p:pic>
        <p:nvPicPr>
          <p:cNvPr id="26" name="Immagine 2" descr="1.jpg">
            <a:extLst>
              <a:ext uri="{FF2B5EF4-FFF2-40B4-BE49-F238E27FC236}">
                <a16:creationId xmlns:a16="http://schemas.microsoft.com/office/drawing/2014/main" id="{825AB20B-3A9C-5947-B11E-12CC8B91105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1817" y="2720610"/>
            <a:ext cx="2895397" cy="1008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CasellaDiTesto 27">
            <a:extLst>
              <a:ext uri="{FF2B5EF4-FFF2-40B4-BE49-F238E27FC236}">
                <a16:creationId xmlns:a16="http://schemas.microsoft.com/office/drawing/2014/main" id="{E0BE80F1-2F63-7840-B4F7-8AD9521F5348}"/>
              </a:ext>
            </a:extLst>
          </p:cNvPr>
          <p:cNvSpPr txBox="1"/>
          <p:nvPr/>
        </p:nvSpPr>
        <p:spPr>
          <a:xfrm>
            <a:off x="128132" y="847693"/>
            <a:ext cx="3313021" cy="369332"/>
          </a:xfrm>
          <a:prstGeom prst="rect">
            <a:avLst/>
          </a:prstGeom>
          <a:solidFill>
            <a:schemeClr val="accent6">
              <a:lumMod val="20000"/>
              <a:lumOff val="80000"/>
            </a:schemeClr>
          </a:solidFill>
          <a:ln>
            <a:solidFill>
              <a:schemeClr val="tx1"/>
            </a:solidFill>
          </a:ln>
        </p:spPr>
        <p:txBody>
          <a:bodyPr wrap="square" rtlCol="0">
            <a:spAutoFit/>
          </a:bodyPr>
          <a:lstStyle/>
          <a:p>
            <a:r>
              <a:rPr lang="it-IT" b="1" dirty="0"/>
              <a:t>  Psicoterapia Psicoanalitica </a:t>
            </a:r>
          </a:p>
        </p:txBody>
      </p:sp>
      <p:sp>
        <p:nvSpPr>
          <p:cNvPr id="29" name="CasellaDiTesto 28">
            <a:extLst>
              <a:ext uri="{FF2B5EF4-FFF2-40B4-BE49-F238E27FC236}">
                <a16:creationId xmlns:a16="http://schemas.microsoft.com/office/drawing/2014/main" id="{E292425D-7E52-BE4F-8248-BF6EB9B972D2}"/>
              </a:ext>
            </a:extLst>
          </p:cNvPr>
          <p:cNvSpPr txBox="1"/>
          <p:nvPr/>
        </p:nvSpPr>
        <p:spPr>
          <a:xfrm>
            <a:off x="5979648" y="765139"/>
            <a:ext cx="2948672" cy="646331"/>
          </a:xfrm>
          <a:prstGeom prst="rect">
            <a:avLst/>
          </a:prstGeom>
          <a:solidFill>
            <a:schemeClr val="accent6">
              <a:lumMod val="20000"/>
              <a:lumOff val="80000"/>
            </a:schemeClr>
          </a:solidFill>
          <a:ln>
            <a:solidFill>
              <a:schemeClr val="tx1"/>
            </a:solidFill>
          </a:ln>
        </p:spPr>
        <p:txBody>
          <a:bodyPr wrap="square" rtlCol="0">
            <a:spAutoFit/>
          </a:bodyPr>
          <a:lstStyle/>
          <a:p>
            <a:pPr algn="ctr"/>
            <a:r>
              <a:rPr lang="it-IT" b="1" dirty="0"/>
              <a:t>Psicoterapia basata sulla </a:t>
            </a:r>
            <a:r>
              <a:rPr lang="it-IT" b="1" dirty="0" err="1"/>
              <a:t>Mentalizzazione</a:t>
            </a:r>
            <a:r>
              <a:rPr lang="it-IT" b="1" dirty="0"/>
              <a:t> (</a:t>
            </a:r>
            <a:r>
              <a:rPr lang="it-IT" b="1" dirty="0" err="1"/>
              <a:t>Fonagy</a:t>
            </a:r>
            <a:r>
              <a:rPr lang="it-IT" dirty="0"/>
              <a:t>)</a:t>
            </a:r>
          </a:p>
        </p:txBody>
      </p:sp>
      <p:cxnSp>
        <p:nvCxnSpPr>
          <p:cNvPr id="36" name="Connettore 2 35">
            <a:extLst>
              <a:ext uri="{FF2B5EF4-FFF2-40B4-BE49-F238E27FC236}">
                <a16:creationId xmlns:a16="http://schemas.microsoft.com/office/drawing/2014/main" id="{B56BFEC7-2BFD-1144-A595-467FB51653C9}"/>
              </a:ext>
            </a:extLst>
          </p:cNvPr>
          <p:cNvCxnSpPr>
            <a:cxnSpLocks/>
          </p:cNvCxnSpPr>
          <p:nvPr/>
        </p:nvCxnSpPr>
        <p:spPr>
          <a:xfrm flipH="1">
            <a:off x="1945284" y="1291657"/>
            <a:ext cx="4610562" cy="4307237"/>
          </a:xfrm>
          <a:prstGeom prst="straightConnector1">
            <a:avLst/>
          </a:prstGeom>
          <a:ln w="38100">
            <a:solidFill>
              <a:srgbClr val="FF0000"/>
            </a:soli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Connettore 2 37">
            <a:extLst>
              <a:ext uri="{FF2B5EF4-FFF2-40B4-BE49-F238E27FC236}">
                <a16:creationId xmlns:a16="http://schemas.microsoft.com/office/drawing/2014/main" id="{4A5BCCC4-E34D-9342-AD20-48AB2EB5D3C9}"/>
              </a:ext>
            </a:extLst>
          </p:cNvPr>
          <p:cNvCxnSpPr>
            <a:cxnSpLocks/>
          </p:cNvCxnSpPr>
          <p:nvPr/>
        </p:nvCxnSpPr>
        <p:spPr>
          <a:xfrm>
            <a:off x="7855527" y="1347226"/>
            <a:ext cx="0" cy="4455021"/>
          </a:xfrm>
          <a:prstGeom prst="straightConnector1">
            <a:avLst/>
          </a:prstGeom>
          <a:ln w="38100">
            <a:solidFill>
              <a:srgbClr val="FF0000"/>
            </a:soli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Connettore 2 40">
            <a:extLst>
              <a:ext uri="{FF2B5EF4-FFF2-40B4-BE49-F238E27FC236}">
                <a16:creationId xmlns:a16="http://schemas.microsoft.com/office/drawing/2014/main" id="{9339AD8D-9ECB-1940-886E-38D7BB2BA823}"/>
              </a:ext>
            </a:extLst>
          </p:cNvPr>
          <p:cNvCxnSpPr>
            <a:cxnSpLocks/>
          </p:cNvCxnSpPr>
          <p:nvPr/>
        </p:nvCxnSpPr>
        <p:spPr>
          <a:xfrm flipH="1">
            <a:off x="4317167" y="6102285"/>
            <a:ext cx="1022756" cy="0"/>
          </a:xfrm>
          <a:prstGeom prst="straightConnector1">
            <a:avLst/>
          </a:prstGeom>
          <a:ln w="38100">
            <a:solidFill>
              <a:srgbClr val="FF0000"/>
            </a:soli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Connettore 2 44">
            <a:extLst>
              <a:ext uri="{FF2B5EF4-FFF2-40B4-BE49-F238E27FC236}">
                <a16:creationId xmlns:a16="http://schemas.microsoft.com/office/drawing/2014/main" id="{234E094F-FE97-7B4B-BCAB-9ABC16883373}"/>
              </a:ext>
            </a:extLst>
          </p:cNvPr>
          <p:cNvCxnSpPr>
            <a:cxnSpLocks/>
          </p:cNvCxnSpPr>
          <p:nvPr/>
        </p:nvCxnSpPr>
        <p:spPr>
          <a:xfrm flipH="1" flipV="1">
            <a:off x="2355310" y="1164556"/>
            <a:ext cx="5120863" cy="4561440"/>
          </a:xfrm>
          <a:prstGeom prst="straightConnector1">
            <a:avLst/>
          </a:prstGeom>
          <a:ln w="38100">
            <a:solidFill>
              <a:srgbClr val="FF0000"/>
            </a:solidFill>
            <a:headEnd type="triangle"/>
            <a:tailEnd type="triangle" w="med" len="med"/>
          </a:ln>
        </p:spPr>
        <p:style>
          <a:lnRef idx="1">
            <a:schemeClr val="accent1"/>
          </a:lnRef>
          <a:fillRef idx="0">
            <a:schemeClr val="accent1"/>
          </a:fillRef>
          <a:effectRef idx="0">
            <a:schemeClr val="accent1"/>
          </a:effectRef>
          <a:fontRef idx="minor">
            <a:schemeClr val="tx1"/>
          </a:fontRef>
        </p:style>
      </p:cxnSp>
      <p:sp>
        <p:nvSpPr>
          <p:cNvPr id="51" name="CasellaDiTesto 50">
            <a:extLst>
              <a:ext uri="{FF2B5EF4-FFF2-40B4-BE49-F238E27FC236}">
                <a16:creationId xmlns:a16="http://schemas.microsoft.com/office/drawing/2014/main" id="{8F9A3A18-5B44-B042-B517-EED9C34178E8}"/>
              </a:ext>
            </a:extLst>
          </p:cNvPr>
          <p:cNvSpPr txBox="1"/>
          <p:nvPr/>
        </p:nvSpPr>
        <p:spPr>
          <a:xfrm>
            <a:off x="193624" y="63433"/>
            <a:ext cx="8717973" cy="584775"/>
          </a:xfrm>
          <a:prstGeom prst="rect">
            <a:avLst/>
          </a:prstGeom>
          <a:solidFill>
            <a:schemeClr val="bg2">
              <a:lumMod val="90000"/>
            </a:schemeClr>
          </a:solidFill>
          <a:ln>
            <a:solidFill>
              <a:schemeClr val="tx1"/>
            </a:solidFill>
          </a:ln>
        </p:spPr>
        <p:txBody>
          <a:bodyPr wrap="square" rtlCol="0">
            <a:spAutoFit/>
          </a:bodyPr>
          <a:lstStyle/>
          <a:p>
            <a:pPr algn="ctr"/>
            <a:r>
              <a:rPr lang="it-IT" sz="1600" dirty="0">
                <a:latin typeface="Comic Sans MS" panose="030F0902030302020204" pitchFamily="66" charset="0"/>
              </a:rPr>
              <a:t>PSICOTERAPIA PSICOSOMATICA INTEGRATA BASATA SULLA MENTALIZZAZIONE</a:t>
            </a:r>
          </a:p>
          <a:p>
            <a:pPr algn="ctr"/>
            <a:r>
              <a:rPr lang="it-IT" sz="1600" dirty="0">
                <a:latin typeface="Comic Sans MS" panose="030F0902030302020204" pitchFamily="66" charset="0"/>
              </a:rPr>
              <a:t>MENTE-CORPO-RELAZIONE</a:t>
            </a:r>
          </a:p>
        </p:txBody>
      </p:sp>
      <p:sp>
        <p:nvSpPr>
          <p:cNvPr id="59" name="CasellaDiTesto 58">
            <a:extLst>
              <a:ext uri="{FF2B5EF4-FFF2-40B4-BE49-F238E27FC236}">
                <a16:creationId xmlns:a16="http://schemas.microsoft.com/office/drawing/2014/main" id="{83240797-3F78-6E48-A905-F0683AF970E6}"/>
              </a:ext>
            </a:extLst>
          </p:cNvPr>
          <p:cNvSpPr txBox="1"/>
          <p:nvPr/>
        </p:nvSpPr>
        <p:spPr>
          <a:xfrm>
            <a:off x="2567966" y="3932873"/>
            <a:ext cx="4275529" cy="1015663"/>
          </a:xfrm>
          <a:prstGeom prst="rect">
            <a:avLst/>
          </a:prstGeom>
          <a:solidFill>
            <a:schemeClr val="bg2"/>
          </a:solidFill>
          <a:ln>
            <a:solidFill>
              <a:schemeClr val="tx1"/>
            </a:solidFill>
          </a:ln>
        </p:spPr>
        <p:txBody>
          <a:bodyPr wrap="none" rtlCol="0">
            <a:spAutoFit/>
          </a:bodyPr>
          <a:lstStyle/>
          <a:p>
            <a:pPr algn="ctr"/>
            <a:r>
              <a:rPr lang="it-IT" sz="2000" b="1" dirty="0" err="1">
                <a:latin typeface="Comic Sans MS" panose="030F0902030302020204" pitchFamily="66" charset="0"/>
              </a:rPr>
              <a:t>Traumatic</a:t>
            </a:r>
            <a:r>
              <a:rPr lang="it-IT" sz="2000" b="1" dirty="0">
                <a:latin typeface="Comic Sans MS" panose="030F0902030302020204" pitchFamily="66" charset="0"/>
              </a:rPr>
              <a:t> </a:t>
            </a:r>
            <a:r>
              <a:rPr lang="it-IT" sz="2000" b="1" dirty="0" err="1">
                <a:latin typeface="Comic Sans MS" panose="030F0902030302020204" pitchFamily="66" charset="0"/>
              </a:rPr>
              <a:t>Experiences</a:t>
            </a:r>
            <a:endParaRPr lang="it-IT" sz="2000" b="1" dirty="0">
              <a:latin typeface="Comic Sans MS" panose="030F0902030302020204" pitchFamily="66" charset="0"/>
            </a:endParaRPr>
          </a:p>
          <a:p>
            <a:pPr algn="ctr"/>
            <a:r>
              <a:rPr lang="it-IT" sz="2000" b="1" dirty="0" err="1">
                <a:latin typeface="Comic Sans MS" panose="030F0902030302020204" pitchFamily="66" charset="0"/>
              </a:rPr>
              <a:t>Traumatic</a:t>
            </a:r>
            <a:r>
              <a:rPr lang="it-IT" sz="2000" b="1" dirty="0">
                <a:latin typeface="Comic Sans MS" panose="030F0902030302020204" pitchFamily="66" charset="0"/>
              </a:rPr>
              <a:t> Attachment </a:t>
            </a:r>
            <a:r>
              <a:rPr lang="it-IT" sz="2000" b="1" dirty="0" err="1">
                <a:latin typeface="Comic Sans MS" panose="030F0902030302020204" pitchFamily="66" charset="0"/>
              </a:rPr>
              <a:t>Disorders</a:t>
            </a:r>
            <a:endParaRPr lang="it-IT" sz="2000" b="1" dirty="0">
              <a:latin typeface="Comic Sans MS" panose="030F0902030302020204" pitchFamily="66" charset="0"/>
            </a:endParaRPr>
          </a:p>
          <a:p>
            <a:pPr algn="ctr"/>
            <a:r>
              <a:rPr lang="it-IT" sz="2000" b="1" dirty="0" err="1">
                <a:latin typeface="Comic Sans MS" panose="030F0902030302020204" pitchFamily="66" charset="0"/>
              </a:rPr>
              <a:t>Developmental</a:t>
            </a:r>
            <a:r>
              <a:rPr lang="it-IT" sz="2000" b="1" dirty="0">
                <a:latin typeface="Comic Sans MS" panose="030F0902030302020204" pitchFamily="66" charset="0"/>
              </a:rPr>
              <a:t> Trauma</a:t>
            </a:r>
          </a:p>
        </p:txBody>
      </p:sp>
      <p:pic>
        <p:nvPicPr>
          <p:cNvPr id="62" name="Immagine 61" descr="3.jpg">
            <a:extLst>
              <a:ext uri="{FF2B5EF4-FFF2-40B4-BE49-F238E27FC236}">
                <a16:creationId xmlns:a16="http://schemas.microsoft.com/office/drawing/2014/main" id="{E67F8385-80EB-9842-A41C-AED5695772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72169" y="2190965"/>
            <a:ext cx="3408008" cy="1752808"/>
          </a:xfrm>
          <a:prstGeom prst="ellipse">
            <a:avLst/>
          </a:prstGeom>
          <a:ln>
            <a:noFill/>
          </a:ln>
          <a:effectLst>
            <a:softEdge rad="112500"/>
          </a:effectLst>
        </p:spPr>
      </p:pic>
      <p:sp>
        <p:nvSpPr>
          <p:cNvPr id="63" name="CasellaDiTesto 62">
            <a:extLst>
              <a:ext uri="{FF2B5EF4-FFF2-40B4-BE49-F238E27FC236}">
                <a16:creationId xmlns:a16="http://schemas.microsoft.com/office/drawing/2014/main" id="{FF9A2565-F21C-AD48-A47D-B2E5E732DD44}"/>
              </a:ext>
            </a:extLst>
          </p:cNvPr>
          <p:cNvSpPr txBox="1"/>
          <p:nvPr/>
        </p:nvSpPr>
        <p:spPr>
          <a:xfrm>
            <a:off x="3164249" y="1678551"/>
            <a:ext cx="2859887" cy="923330"/>
          </a:xfrm>
          <a:prstGeom prst="rect">
            <a:avLst/>
          </a:prstGeom>
          <a:solidFill>
            <a:srgbClr val="FFFF00"/>
          </a:solidFill>
          <a:ln>
            <a:solidFill>
              <a:schemeClr val="tx1"/>
            </a:solidFill>
          </a:ln>
        </p:spPr>
        <p:txBody>
          <a:bodyPr wrap="square" rtlCol="0">
            <a:spAutoFit/>
          </a:bodyPr>
          <a:lstStyle/>
          <a:p>
            <a:pPr algn="ctr"/>
            <a:r>
              <a:rPr lang="it-IT" b="1" dirty="0"/>
              <a:t>Modello Psicodinamico</a:t>
            </a:r>
          </a:p>
          <a:p>
            <a:pPr algn="ctr"/>
            <a:r>
              <a:rPr lang="it-IT" dirty="0">
                <a:latin typeface="Comic Sans MS" panose="030F0902030302020204" pitchFamily="66" charset="0"/>
              </a:rPr>
              <a:t>Relazioni Oggettuali &amp; Psicoanalisi Relazionale </a:t>
            </a:r>
          </a:p>
        </p:txBody>
      </p:sp>
      <p:cxnSp>
        <p:nvCxnSpPr>
          <p:cNvPr id="27" name="Connettore 2 26">
            <a:extLst>
              <a:ext uri="{FF2B5EF4-FFF2-40B4-BE49-F238E27FC236}">
                <a16:creationId xmlns:a16="http://schemas.microsoft.com/office/drawing/2014/main" id="{5113CB37-E66E-F148-B2E8-E0ECA8FAF94E}"/>
              </a:ext>
            </a:extLst>
          </p:cNvPr>
          <p:cNvCxnSpPr>
            <a:cxnSpLocks/>
          </p:cNvCxnSpPr>
          <p:nvPr/>
        </p:nvCxnSpPr>
        <p:spPr>
          <a:xfrm flipH="1">
            <a:off x="4595252" y="1313243"/>
            <a:ext cx="1503611" cy="368813"/>
          </a:xfrm>
          <a:prstGeom prst="straightConnector1">
            <a:avLst/>
          </a:prstGeom>
          <a:ln w="38100">
            <a:solidFill>
              <a:srgbClr val="FF0000"/>
            </a:soli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FB08B770-D6F0-9B42-8100-E6084F82989D}"/>
              </a:ext>
            </a:extLst>
          </p:cNvPr>
          <p:cNvCxnSpPr>
            <a:cxnSpLocks/>
            <a:stCxn id="63" idx="0"/>
          </p:cNvCxnSpPr>
          <p:nvPr/>
        </p:nvCxnSpPr>
        <p:spPr>
          <a:xfrm flipH="1" flipV="1">
            <a:off x="2849299" y="1184619"/>
            <a:ext cx="1744894" cy="493932"/>
          </a:xfrm>
          <a:prstGeom prst="straightConnector1">
            <a:avLst/>
          </a:prstGeom>
          <a:ln w="38100">
            <a:solidFill>
              <a:srgbClr val="FF0000"/>
            </a:solidFill>
            <a:headEnd type="triangle"/>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7294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ADB7CEEF-EDC8-344F-898B-D65C527E0378}"/>
              </a:ext>
            </a:extLst>
          </p:cNvPr>
          <p:cNvSpPr>
            <a:spLocks noGrp="1" noChangeArrowheads="1"/>
          </p:cNvSpPr>
          <p:nvPr>
            <p:ph type="body" idx="1"/>
          </p:nvPr>
        </p:nvSpPr>
        <p:spPr>
          <a:xfrm>
            <a:off x="550862" y="484414"/>
            <a:ext cx="8042276" cy="3160610"/>
          </a:xfrm>
        </p:spPr>
        <p:txBody>
          <a:bodyPr/>
          <a:lstStyle/>
          <a:p>
            <a:pPr>
              <a:buFontTx/>
              <a:buNone/>
              <a:defRPr/>
            </a:pPr>
            <a:r>
              <a:rPr lang="it-IT" dirty="0">
                <a:effectLst>
                  <a:outerShdw blurRad="38100" dist="38100" dir="2700000" algn="tl">
                    <a:srgbClr val="FFFFFF"/>
                  </a:outerShdw>
                </a:effectLst>
                <a:latin typeface="Adobe Garamond Pro" pitchFamily="18" charset="0"/>
              </a:rPr>
              <a:t>    </a:t>
            </a:r>
            <a:r>
              <a:rPr lang="it-IT" sz="2800" dirty="0">
                <a:solidFill>
                  <a:schemeClr val="tx1"/>
                </a:solidFill>
                <a:effectLst>
                  <a:outerShdw blurRad="38100" dist="38100" dir="2700000" algn="tl">
                    <a:srgbClr val="FFFFFF"/>
                  </a:outerShdw>
                </a:effectLst>
                <a:latin typeface="Adobe Garamond Pro" pitchFamily="18" charset="0"/>
              </a:rPr>
              <a:t>Lo </a:t>
            </a:r>
            <a:r>
              <a:rPr lang="it-IT" sz="2800" dirty="0" err="1">
                <a:solidFill>
                  <a:schemeClr val="tx1"/>
                </a:solidFill>
                <a:effectLst>
                  <a:outerShdw blurRad="38100" dist="38100" dir="2700000" algn="tl">
                    <a:srgbClr val="FFFFFF"/>
                  </a:outerShdw>
                </a:effectLst>
                <a:latin typeface="Adobe Garamond Pro" pitchFamily="18" charset="0"/>
              </a:rPr>
              <a:t>stalking</a:t>
            </a:r>
            <a:r>
              <a:rPr lang="it-IT" sz="2800" dirty="0">
                <a:solidFill>
                  <a:schemeClr val="tx1"/>
                </a:solidFill>
                <a:effectLst>
                  <a:outerShdw blurRad="38100" dist="38100" dir="2700000" algn="tl">
                    <a:srgbClr val="FFFFFF"/>
                  </a:outerShdw>
                </a:effectLst>
                <a:latin typeface="Adobe Garamond Pro" pitchFamily="18" charset="0"/>
              </a:rPr>
              <a:t> è caratterizzato da: ripetute, indesiderate comunicazioni e/o intrusioni che vengono inflitte da un individuo a un altro e che producono </a:t>
            </a:r>
            <a:r>
              <a:rPr lang="it-IT" sz="2800" i="1" dirty="0">
                <a:solidFill>
                  <a:schemeClr val="tx1"/>
                </a:solidFill>
                <a:effectLst>
                  <a:outerShdw blurRad="38100" dist="38100" dir="2700000" algn="tl">
                    <a:srgbClr val="FFFFFF"/>
                  </a:outerShdw>
                </a:effectLst>
                <a:latin typeface="Adobe Garamond Pro" pitchFamily="18" charset="0"/>
              </a:rPr>
              <a:t>paura</a:t>
            </a:r>
            <a:r>
              <a:rPr lang="it-IT" sz="2800" dirty="0">
                <a:solidFill>
                  <a:schemeClr val="tx1"/>
                </a:solidFill>
                <a:effectLst>
                  <a:outerShdw blurRad="38100" dist="38100" dir="2700000" algn="tl">
                    <a:srgbClr val="FFFFFF"/>
                  </a:outerShdw>
                </a:effectLst>
                <a:latin typeface="Adobe Garamond Pro" pitchFamily="18" charset="0"/>
              </a:rPr>
              <a:t> e </a:t>
            </a:r>
            <a:r>
              <a:rPr lang="it-IT" sz="2800" i="1" dirty="0">
                <a:solidFill>
                  <a:schemeClr val="tx1"/>
                </a:solidFill>
                <a:effectLst>
                  <a:outerShdw blurRad="38100" dist="38100" dir="2700000" algn="tl">
                    <a:srgbClr val="FFFFFF"/>
                  </a:outerShdw>
                </a:effectLst>
                <a:latin typeface="Adobe Garamond Pro" pitchFamily="18" charset="0"/>
              </a:rPr>
              <a:t>apprensione</a:t>
            </a:r>
            <a:r>
              <a:rPr lang="it-IT" sz="2800" dirty="0">
                <a:solidFill>
                  <a:schemeClr val="tx1"/>
                </a:solidFill>
                <a:effectLst>
                  <a:outerShdw blurRad="38100" dist="38100" dir="2700000" algn="tl">
                    <a:srgbClr val="FFFFFF"/>
                  </a:outerShdw>
                </a:effectLst>
                <a:latin typeface="Adobe Garamond Pro" pitchFamily="18" charset="0"/>
              </a:rPr>
              <a:t> (</a:t>
            </a:r>
            <a:r>
              <a:rPr lang="it-IT" sz="2800" dirty="0" err="1">
                <a:solidFill>
                  <a:schemeClr val="tx1"/>
                </a:solidFill>
                <a:effectLst>
                  <a:outerShdw blurRad="38100" dist="38100" dir="2700000" algn="tl">
                    <a:srgbClr val="FFFFFF"/>
                  </a:outerShdw>
                </a:effectLst>
                <a:latin typeface="Adobe Garamond Pro" pitchFamily="18" charset="0"/>
              </a:rPr>
              <a:t>MacKenzie</a:t>
            </a:r>
            <a:r>
              <a:rPr lang="it-IT" sz="2800" dirty="0">
                <a:solidFill>
                  <a:schemeClr val="tx1"/>
                </a:solidFill>
                <a:effectLst>
                  <a:outerShdw blurRad="38100" dist="38100" dir="2700000" algn="tl">
                    <a:srgbClr val="FFFFFF"/>
                  </a:outerShdw>
                </a:effectLst>
                <a:latin typeface="Adobe Garamond Pro" pitchFamily="18" charset="0"/>
              </a:rPr>
              <a:t> </a:t>
            </a:r>
            <a:r>
              <a:rPr lang="it-IT" sz="2800" dirty="0" err="1">
                <a:solidFill>
                  <a:schemeClr val="tx1"/>
                </a:solidFill>
                <a:effectLst>
                  <a:outerShdw blurRad="38100" dist="38100" dir="2700000" algn="tl">
                    <a:srgbClr val="FFFFFF"/>
                  </a:outerShdw>
                </a:effectLst>
                <a:latin typeface="Adobe Garamond Pro" pitchFamily="18" charset="0"/>
              </a:rPr>
              <a:t>et</a:t>
            </a:r>
            <a:r>
              <a:rPr lang="it-IT" sz="2800" dirty="0">
                <a:solidFill>
                  <a:schemeClr val="tx1"/>
                </a:solidFill>
                <a:effectLst>
                  <a:outerShdw blurRad="38100" dist="38100" dir="2700000" algn="tl">
                    <a:srgbClr val="FFFFFF"/>
                  </a:outerShdw>
                </a:effectLst>
                <a:latin typeface="Adobe Garamond Pro" pitchFamily="18" charset="0"/>
              </a:rPr>
              <a:t> al., 2003).</a:t>
            </a:r>
          </a:p>
          <a:p>
            <a:pPr>
              <a:buFontTx/>
              <a:buNone/>
              <a:defRPr/>
            </a:pPr>
            <a:r>
              <a:rPr lang="it-IT" sz="2800" dirty="0">
                <a:solidFill>
                  <a:schemeClr val="tx1"/>
                </a:solidFill>
                <a:effectLst>
                  <a:outerShdw blurRad="38100" dist="38100" dir="2700000" algn="tl">
                    <a:srgbClr val="FFFFFF"/>
                  </a:outerShdw>
                </a:effectLst>
                <a:latin typeface="Adobe Garamond Pro" pitchFamily="18" charset="0"/>
              </a:rPr>
              <a:t>    In Italia, il </a:t>
            </a:r>
            <a:r>
              <a:rPr lang="it-IT" sz="2800" dirty="0">
                <a:solidFill>
                  <a:schemeClr val="tx1"/>
                </a:solidFill>
                <a:effectLst>
                  <a:outerShdw blurRad="38100" dist="38100" dir="2700000" algn="tl">
                    <a:srgbClr val="FFFFFF"/>
                  </a:outerShdw>
                </a:effectLst>
                <a:highlight>
                  <a:srgbClr val="FFFF00"/>
                </a:highlight>
                <a:latin typeface="Adobe Garamond Pro" pitchFamily="18" charset="0"/>
              </a:rPr>
              <a:t>21% </a:t>
            </a:r>
            <a:r>
              <a:rPr lang="it-IT" sz="2800" dirty="0">
                <a:solidFill>
                  <a:schemeClr val="tx1"/>
                </a:solidFill>
                <a:effectLst>
                  <a:outerShdw blurRad="38100" dist="38100" dir="2700000" algn="tl">
                    <a:srgbClr val="FFFFFF"/>
                  </a:outerShdw>
                </a:effectLst>
                <a:latin typeface="Adobe Garamond Pro" pitchFamily="18" charset="0"/>
              </a:rPr>
              <a:t>della popolazione è vittima, almeno una volta nella vita, di </a:t>
            </a:r>
            <a:r>
              <a:rPr lang="it-IT" sz="2800" dirty="0" err="1">
                <a:solidFill>
                  <a:schemeClr val="tx1"/>
                </a:solidFill>
                <a:effectLst>
                  <a:outerShdw blurRad="38100" dist="38100" dir="2700000" algn="tl">
                    <a:srgbClr val="FFFFFF"/>
                  </a:outerShdw>
                </a:effectLst>
                <a:latin typeface="Adobe Garamond Pro" pitchFamily="18" charset="0"/>
              </a:rPr>
              <a:t>stalking</a:t>
            </a:r>
            <a:r>
              <a:rPr lang="it-IT" sz="2800" dirty="0">
                <a:solidFill>
                  <a:schemeClr val="tx1"/>
                </a:solidFill>
                <a:effectLst>
                  <a:outerShdw blurRad="38100" dist="38100" dir="2700000" algn="tl">
                    <a:srgbClr val="FFFFFF"/>
                  </a:outerShdw>
                </a:effectLst>
                <a:latin typeface="Adobe Garamond Pro" pitchFamily="18" charset="0"/>
              </a:rPr>
              <a:t> (ONS, 2008)</a:t>
            </a:r>
          </a:p>
          <a:p>
            <a:pPr>
              <a:buFont typeface="Arial" charset="0"/>
              <a:buChar char="•"/>
              <a:defRPr/>
            </a:pPr>
            <a:endParaRPr lang="it-IT" dirty="0">
              <a:effectLst>
                <a:outerShdw blurRad="38100" dist="38100" dir="2700000" algn="tl">
                  <a:srgbClr val="FFFFFF"/>
                </a:outerShdw>
              </a:effectLst>
              <a:latin typeface="Adobe Garamond Pro" pitchFamily="18" charset="0"/>
            </a:endParaRPr>
          </a:p>
        </p:txBody>
      </p:sp>
      <p:pic>
        <p:nvPicPr>
          <p:cNvPr id="6" name="Immagine 3" descr="kubicki.jpg">
            <a:extLst>
              <a:ext uri="{FF2B5EF4-FFF2-40B4-BE49-F238E27FC236}">
                <a16:creationId xmlns:a16="http://schemas.microsoft.com/office/drawing/2014/main" id="{51C49734-B949-8C46-B5EE-0C8F7AAE15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201886"/>
            <a:ext cx="4624388" cy="2656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3" descr="kubicki.jpg">
            <a:extLst>
              <a:ext uri="{FF2B5EF4-FFF2-40B4-BE49-F238E27FC236}">
                <a16:creationId xmlns:a16="http://schemas.microsoft.com/office/drawing/2014/main" id="{51E3B20C-CF3D-8F40-BC88-7996D8DE6EA1}"/>
              </a:ext>
            </a:extLst>
          </p:cNvPr>
          <p:cNvPicPr>
            <a:picLocks noChangeAspect="1"/>
          </p:cNvPicPr>
          <p:nvPr/>
        </p:nvPicPr>
        <p:blipFill>
          <a:blip r:embed="rId2"/>
          <a:srcRect/>
          <a:stretch>
            <a:fillRect/>
          </a:stretch>
        </p:blipFill>
        <p:spPr bwMode="auto">
          <a:xfrm>
            <a:off x="4572000" y="4201886"/>
            <a:ext cx="4572000" cy="2656114"/>
          </a:xfrm>
          <a:prstGeom prst="rect">
            <a:avLst/>
          </a:prstGeom>
          <a:noFill/>
          <a:ln w="9525">
            <a:noFill/>
            <a:miter lim="800000"/>
            <a:headEnd/>
            <a:tailEnd/>
          </a:ln>
          <a:scene3d>
            <a:camera prst="orthographicFront">
              <a:rot lat="0" lon="10800000" rev="0"/>
            </a:camera>
            <a:lightRig rig="threePt" dir="t"/>
          </a:scene3d>
        </p:spPr>
      </p:pic>
    </p:spTree>
    <p:extLst>
      <p:ext uri="{BB962C8B-B14F-4D97-AF65-F5344CB8AC3E}">
        <p14:creationId xmlns:p14="http://schemas.microsoft.com/office/powerpoint/2010/main" val="37647338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p:cTn id="7" dur="1000" fill="hold"/>
                                        <p:tgtEl>
                                          <p:spTgt spid="1024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24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24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10243">
                                            <p:txEl>
                                              <p:pRg st="1" end="1"/>
                                            </p:txEl>
                                          </p:spTgt>
                                        </p:tgtEl>
                                        <p:attrNameLst>
                                          <p:attrName>style.visibility</p:attrName>
                                        </p:attrNameLst>
                                      </p:cBhvr>
                                      <p:to>
                                        <p:strVal val="visible"/>
                                      </p:to>
                                    </p:set>
                                    <p:anim calcmode="lin" valueType="num">
                                      <p:cBhvr>
                                        <p:cTn id="14" dur="1000" fill="hold"/>
                                        <p:tgtEl>
                                          <p:spTgt spid="1024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024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02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E9FA2C99-02FB-1B44-8609-03169A812B2D}"/>
              </a:ext>
            </a:extLst>
          </p:cNvPr>
          <p:cNvSpPr>
            <a:spLocks noGrp="1" noChangeArrowheads="1"/>
          </p:cNvSpPr>
          <p:nvPr>
            <p:ph type="body" idx="1"/>
          </p:nvPr>
        </p:nvSpPr>
        <p:spPr>
          <a:xfrm>
            <a:off x="457200" y="908050"/>
            <a:ext cx="8229600" cy="5187950"/>
          </a:xfrm>
        </p:spPr>
        <p:txBody>
          <a:bodyPr/>
          <a:lstStyle/>
          <a:p>
            <a:pPr>
              <a:buFontTx/>
              <a:buNone/>
              <a:defRPr/>
            </a:pPr>
            <a:r>
              <a:rPr lang="it-IT" b="1" dirty="0">
                <a:effectLst>
                  <a:outerShdw blurRad="38100" dist="38100" dir="2700000" algn="tl">
                    <a:srgbClr val="FFFFFF"/>
                  </a:outerShdw>
                </a:effectLst>
                <a:latin typeface="Adobe Garamond Pro" pitchFamily="18" charset="0"/>
              </a:rPr>
              <a:t>     La maggior parte delle vittime conosce il proprio </a:t>
            </a:r>
            <a:r>
              <a:rPr lang="it-IT" b="1" dirty="0" err="1">
                <a:effectLst>
                  <a:outerShdw blurRad="38100" dist="38100" dir="2700000" algn="tl">
                    <a:srgbClr val="FFFFFF"/>
                  </a:outerShdw>
                </a:effectLst>
                <a:latin typeface="Adobe Garamond Pro" pitchFamily="18" charset="0"/>
              </a:rPr>
              <a:t>stalker</a:t>
            </a:r>
            <a:r>
              <a:rPr lang="it-IT" b="1" dirty="0">
                <a:effectLst>
                  <a:outerShdw blurRad="38100" dist="38100" dir="2700000" algn="tl">
                    <a:srgbClr val="FFFFFF"/>
                  </a:outerShdw>
                </a:effectLst>
                <a:latin typeface="Adobe Garamond Pro" pitchFamily="18" charset="0"/>
              </a:rPr>
              <a:t>. </a:t>
            </a:r>
          </a:p>
          <a:p>
            <a:pPr>
              <a:buFont typeface="Arial" charset="0"/>
              <a:buChar char="•"/>
              <a:defRPr/>
            </a:pPr>
            <a:endParaRPr lang="it-IT" dirty="0">
              <a:effectLst>
                <a:outerShdw blurRad="38100" dist="38100" dir="2700000" algn="tl">
                  <a:srgbClr val="FFFFFF"/>
                </a:outerShdw>
              </a:effectLst>
              <a:latin typeface="Adobe Garamond Pro" pitchFamily="18" charset="0"/>
            </a:endParaRPr>
          </a:p>
          <a:p>
            <a:pPr>
              <a:buFontTx/>
              <a:buNone/>
              <a:defRPr/>
            </a:pPr>
            <a:endParaRPr lang="it-IT" dirty="0"/>
          </a:p>
        </p:txBody>
      </p:sp>
      <p:graphicFrame>
        <p:nvGraphicFramePr>
          <p:cNvPr id="54275" name="Object 2">
            <a:extLst>
              <a:ext uri="{FF2B5EF4-FFF2-40B4-BE49-F238E27FC236}">
                <a16:creationId xmlns:a16="http://schemas.microsoft.com/office/drawing/2014/main" id="{CB60C296-71C3-7249-9004-F70506CE140B}"/>
              </a:ext>
            </a:extLst>
          </p:cNvPr>
          <p:cNvGraphicFramePr>
            <a:graphicFrameLocks noChangeAspect="1"/>
          </p:cNvGraphicFramePr>
          <p:nvPr>
            <p:extLst>
              <p:ext uri="{D42A27DB-BD31-4B8C-83A1-F6EECF244321}">
                <p14:modId xmlns:p14="http://schemas.microsoft.com/office/powerpoint/2010/main" val="1718012960"/>
              </p:ext>
            </p:extLst>
          </p:nvPr>
        </p:nvGraphicFramePr>
        <p:xfrm>
          <a:off x="1340643" y="1916832"/>
          <a:ext cx="6462713" cy="4351337"/>
        </p:xfrm>
        <a:graphic>
          <a:graphicData uri="http://schemas.openxmlformats.org/presentationml/2006/ole">
            <mc:AlternateContent xmlns:mc="http://schemas.openxmlformats.org/markup-compatibility/2006">
              <mc:Choice xmlns:v="urn:schemas-microsoft-com:vml" Requires="v">
                <p:oleObj spid="_x0000_s353288" name="Grafico" r:id="rId3" imgW="6743700" imgH="3175000" progId="Excel.Chart.8">
                  <p:embed/>
                </p:oleObj>
              </mc:Choice>
              <mc:Fallback>
                <p:oleObj name="Grafico" r:id="rId3" imgW="6743700" imgH="3175000" progId="Excel.Chart.8">
                  <p:embed/>
                  <p:pic>
                    <p:nvPicPr>
                      <p:cNvPr id="54275" name="Object 2">
                        <a:extLst>
                          <a:ext uri="{FF2B5EF4-FFF2-40B4-BE49-F238E27FC236}">
                            <a16:creationId xmlns:a16="http://schemas.microsoft.com/office/drawing/2014/main" id="{CB60C296-71C3-7249-9004-F70506CE14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0643" y="1916832"/>
                        <a:ext cx="6462713" cy="435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77918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4275"/>
                                        </p:tgtEl>
                                        <p:attrNameLst>
                                          <p:attrName>style.visibility</p:attrName>
                                        </p:attrNameLst>
                                      </p:cBhvr>
                                      <p:to>
                                        <p:strVal val="visible"/>
                                      </p:to>
                                    </p:set>
                                    <p:anim calcmode="lin" valueType="num">
                                      <p:cBhvr>
                                        <p:cTn id="7" dur="1000" fill="hold"/>
                                        <p:tgtEl>
                                          <p:spTgt spid="54275"/>
                                        </p:tgtEl>
                                        <p:attrNameLst>
                                          <p:attrName>ppt_w</p:attrName>
                                        </p:attrNameLst>
                                      </p:cBhvr>
                                      <p:tavLst>
                                        <p:tav tm="0">
                                          <p:val>
                                            <p:strVal val="#ppt_w*0.70"/>
                                          </p:val>
                                        </p:tav>
                                        <p:tav tm="100000">
                                          <p:val>
                                            <p:strVal val="#ppt_w"/>
                                          </p:val>
                                        </p:tav>
                                      </p:tavLst>
                                    </p:anim>
                                    <p:anim calcmode="lin" valueType="num">
                                      <p:cBhvr>
                                        <p:cTn id="8" dur="1000" fill="hold"/>
                                        <p:tgtEl>
                                          <p:spTgt spid="54275"/>
                                        </p:tgtEl>
                                        <p:attrNameLst>
                                          <p:attrName>ppt_h</p:attrName>
                                        </p:attrNameLst>
                                      </p:cBhvr>
                                      <p:tavLst>
                                        <p:tav tm="0">
                                          <p:val>
                                            <p:strVal val="#ppt_h"/>
                                          </p:val>
                                        </p:tav>
                                        <p:tav tm="100000">
                                          <p:val>
                                            <p:strVal val="#ppt_h"/>
                                          </p:val>
                                        </p:tav>
                                      </p:tavLst>
                                    </p:anim>
                                    <p:animEffect transition="in" filter="fade">
                                      <p:cBhvr>
                                        <p:cTn id="9" dur="1000"/>
                                        <p:tgtEl>
                                          <p:spTgt spid="54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427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olo 1">
            <a:extLst>
              <a:ext uri="{FF2B5EF4-FFF2-40B4-BE49-F238E27FC236}">
                <a16:creationId xmlns:a16="http://schemas.microsoft.com/office/drawing/2014/main" id="{E33BDA64-F574-514C-ADE9-7497EAB50703}"/>
              </a:ext>
            </a:extLst>
          </p:cNvPr>
          <p:cNvSpPr>
            <a:spLocks noGrp="1"/>
          </p:cNvSpPr>
          <p:nvPr>
            <p:ph type="title"/>
          </p:nvPr>
        </p:nvSpPr>
        <p:spPr>
          <a:xfrm>
            <a:off x="549275" y="107576"/>
            <a:ext cx="8042276" cy="873152"/>
          </a:xfrm>
        </p:spPr>
        <p:txBody>
          <a:bodyPr/>
          <a:lstStyle/>
          <a:p>
            <a:pPr eaLnBrk="1" hangingPunct="1"/>
            <a:r>
              <a:rPr lang="it-IT" altLang="it-IT" sz="4000" dirty="0">
                <a:latin typeface="Arial" panose="020B0604020202020204" pitchFamily="34" charset="0"/>
                <a:ea typeface="ＭＳ Ｐゴシック" panose="020B0600070205080204" pitchFamily="34" charset="-128"/>
              </a:rPr>
              <a:t>STALKING</a:t>
            </a:r>
            <a:endParaRPr lang="it-IT" altLang="it-IT" sz="4200" dirty="0">
              <a:ea typeface="ＭＳ Ｐゴシック" panose="020B0600070205080204" pitchFamily="34" charset="-128"/>
            </a:endParaRPr>
          </a:p>
        </p:txBody>
      </p:sp>
      <p:sp>
        <p:nvSpPr>
          <p:cNvPr id="10243" name="Segnaposto contenuto 2">
            <a:extLst>
              <a:ext uri="{FF2B5EF4-FFF2-40B4-BE49-F238E27FC236}">
                <a16:creationId xmlns:a16="http://schemas.microsoft.com/office/drawing/2014/main" id="{7929E2DC-AC99-7440-9E53-F19DFEF12549}"/>
              </a:ext>
            </a:extLst>
          </p:cNvPr>
          <p:cNvSpPr>
            <a:spLocks noGrp="1"/>
          </p:cNvSpPr>
          <p:nvPr>
            <p:ph idx="1"/>
          </p:nvPr>
        </p:nvSpPr>
        <p:spPr>
          <a:xfrm>
            <a:off x="457200" y="1417638"/>
            <a:ext cx="8534400" cy="4983162"/>
          </a:xfrm>
        </p:spPr>
        <p:txBody>
          <a:bodyPr>
            <a:normAutofit lnSpcReduction="10000"/>
          </a:bodyPr>
          <a:lstStyle/>
          <a:p>
            <a:pPr marL="0" indent="0" algn="just" eaLnBrk="1" hangingPunct="1">
              <a:lnSpc>
                <a:spcPct val="90000"/>
              </a:lnSpc>
              <a:buFont typeface="Arial" panose="020B0604020202020204" pitchFamily="34" charset="0"/>
              <a:buNone/>
            </a:pPr>
            <a:r>
              <a:rPr lang="it-IT" altLang="it-IT" sz="2200">
                <a:latin typeface="Arial" panose="020B0604020202020204" pitchFamily="34" charset="0"/>
                <a:ea typeface="ＭＳ Ｐゴシック" panose="020B0600070205080204" pitchFamily="34" charset="-128"/>
              </a:rPr>
              <a:t>“</a:t>
            </a:r>
            <a:r>
              <a:rPr lang="it-IT" altLang="it-IT" sz="2200" b="1" i="1">
                <a:solidFill>
                  <a:srgbClr val="002060"/>
                </a:solidFill>
                <a:latin typeface="Arial" panose="020B0604020202020204" pitchFamily="34" charset="0"/>
                <a:ea typeface="ＭＳ Ｐゴシック" panose="020B0600070205080204" pitchFamily="34" charset="-128"/>
              </a:rPr>
              <a:t>To stalk</a:t>
            </a:r>
            <a:r>
              <a:rPr lang="it-IT" altLang="it-IT" sz="2200">
                <a:latin typeface="Arial" panose="020B0604020202020204" pitchFamily="34" charset="0"/>
                <a:ea typeface="ＭＳ Ｐゴシック" panose="020B0600070205080204" pitchFamily="34" charset="-128"/>
              </a:rPr>
              <a:t>” è un termine inglese, il cui significato letterale è “</a:t>
            </a:r>
            <a:r>
              <a:rPr lang="it-IT" altLang="it-IT" sz="2200" b="1" i="1">
                <a:solidFill>
                  <a:srgbClr val="002060"/>
                </a:solidFill>
                <a:latin typeface="Arial" panose="020B0604020202020204" pitchFamily="34" charset="0"/>
                <a:ea typeface="ＭＳ Ｐゴシック" panose="020B0600070205080204" pitchFamily="34" charset="-128"/>
              </a:rPr>
              <a:t>appostarsi</a:t>
            </a:r>
            <a:r>
              <a:rPr lang="it-IT" altLang="it-IT" sz="2200">
                <a:latin typeface="Arial" panose="020B0604020202020204" pitchFamily="34" charset="0"/>
                <a:ea typeface="ＭＳ Ｐゴシック" panose="020B0600070205080204" pitchFamily="34" charset="-128"/>
              </a:rPr>
              <a:t>” o “</a:t>
            </a:r>
            <a:r>
              <a:rPr lang="it-IT" altLang="it-IT" sz="2200" b="1" i="1">
                <a:solidFill>
                  <a:srgbClr val="002060"/>
                </a:solidFill>
                <a:latin typeface="Arial" panose="020B0604020202020204" pitchFamily="34" charset="0"/>
                <a:ea typeface="ＭＳ Ｐゴシック" panose="020B0600070205080204" pitchFamily="34" charset="-128"/>
              </a:rPr>
              <a:t>fare la posta</a:t>
            </a:r>
            <a:r>
              <a:rPr lang="it-IT" altLang="it-IT" sz="2200">
                <a:latin typeface="Arial" panose="020B0604020202020204" pitchFamily="34" charset="0"/>
                <a:ea typeface="ＭＳ Ｐゴシック" panose="020B0600070205080204" pitchFamily="34" charset="-128"/>
              </a:rPr>
              <a:t>”, nell’ambito di un comportamento di “</a:t>
            </a:r>
            <a:r>
              <a:rPr lang="it-IT" altLang="it-IT" sz="2200" b="1" i="1">
                <a:solidFill>
                  <a:srgbClr val="002060"/>
                </a:solidFill>
                <a:latin typeface="Arial" panose="020B0604020202020204" pitchFamily="34" charset="0"/>
                <a:ea typeface="ＭＳ Ｐゴシック" panose="020B0600070205080204" pitchFamily="34" charset="-128"/>
              </a:rPr>
              <a:t>caccia</a:t>
            </a:r>
            <a:r>
              <a:rPr lang="it-IT" altLang="it-IT" sz="2200">
                <a:latin typeface="Arial" panose="020B0604020202020204" pitchFamily="34" charset="0"/>
                <a:ea typeface="ＭＳ Ｐゴシック" panose="020B0600070205080204" pitchFamily="34" charset="-128"/>
              </a:rPr>
              <a:t>” e di “</a:t>
            </a:r>
            <a:r>
              <a:rPr lang="it-IT" altLang="it-IT" sz="2200" b="1" i="1">
                <a:solidFill>
                  <a:srgbClr val="002060"/>
                </a:solidFill>
                <a:latin typeface="Arial" panose="020B0604020202020204" pitchFamily="34" charset="0"/>
                <a:ea typeface="ＭＳ Ｐゴシック" panose="020B0600070205080204" pitchFamily="34" charset="-128"/>
              </a:rPr>
              <a:t>inseguimento</a:t>
            </a:r>
            <a:r>
              <a:rPr lang="it-IT" altLang="it-IT" sz="2200">
                <a:latin typeface="Arial" panose="020B0604020202020204" pitchFamily="34" charset="0"/>
                <a:ea typeface="ＭＳ Ｐゴシック" panose="020B0600070205080204" pitchFamily="34" charset="-128"/>
              </a:rPr>
              <a:t>”. </a:t>
            </a:r>
          </a:p>
          <a:p>
            <a:pPr marL="0" indent="0" algn="just" eaLnBrk="1" hangingPunct="1">
              <a:lnSpc>
                <a:spcPct val="90000"/>
              </a:lnSpc>
              <a:buFont typeface="Arial" panose="020B0604020202020204" pitchFamily="34" charset="0"/>
              <a:buNone/>
            </a:pPr>
            <a:r>
              <a:rPr lang="it-IT" altLang="it-IT" sz="2200">
                <a:latin typeface="Arial" panose="020B0604020202020204" pitchFamily="34" charset="0"/>
                <a:ea typeface="ＭＳ Ｐゴシック" panose="020B0600070205080204" pitchFamily="34" charset="-128"/>
              </a:rPr>
              <a:t>In ambito giuridico-legale e psicologico-psichiatrico, tale termine ha assunto una costellazione di significati riferibile ai </a:t>
            </a:r>
            <a:r>
              <a:rPr lang="it-IT" altLang="it-IT" sz="2200" b="1" i="1">
                <a:solidFill>
                  <a:srgbClr val="FF0000"/>
                </a:solidFill>
                <a:latin typeface="Arial" panose="020B0604020202020204" pitchFamily="34" charset="0"/>
                <a:ea typeface="ＭＳ Ｐゴシック" panose="020B0600070205080204" pitchFamily="34" charset="-128"/>
              </a:rPr>
              <a:t>comportamenti persecutori</a:t>
            </a:r>
            <a:r>
              <a:rPr lang="it-IT" altLang="it-IT" sz="2200">
                <a:solidFill>
                  <a:srgbClr val="FF0000"/>
                </a:solidFill>
                <a:latin typeface="Arial" panose="020B0604020202020204" pitchFamily="34" charset="0"/>
                <a:ea typeface="ＭＳ Ｐゴシック" panose="020B0600070205080204" pitchFamily="34" charset="-128"/>
              </a:rPr>
              <a:t> </a:t>
            </a:r>
            <a:r>
              <a:rPr lang="it-IT" altLang="it-IT" sz="2200">
                <a:latin typeface="Arial" panose="020B0604020202020204" pitchFamily="34" charset="0"/>
                <a:ea typeface="ＭＳ Ｐゴシック" panose="020B0600070205080204" pitchFamily="34" charset="-128"/>
              </a:rPr>
              <a:t>di un offender, che sono molesti e assillanti e che sono costituiti da fenomeni di intrusione relazionale nella vita di una vittima, per mezzo di appostamenti, pedinamenti, telefonate indesiderate od oscene, invio di lettere, biglietti, e-mail, sms/mms, oggetti/regali non richiesti, fino alle minacce scritte, verbali e alle aggressioni fisiche. </a:t>
            </a:r>
          </a:p>
          <a:p>
            <a:pPr marL="0" indent="0" algn="just" eaLnBrk="1" hangingPunct="1">
              <a:lnSpc>
                <a:spcPct val="90000"/>
              </a:lnSpc>
              <a:buFont typeface="Arial" panose="020B0604020202020204" pitchFamily="34" charset="0"/>
              <a:buNone/>
            </a:pPr>
            <a:r>
              <a:rPr lang="it-IT" altLang="it-IT" sz="2200">
                <a:latin typeface="Arial" panose="020B0604020202020204" pitchFamily="34" charset="0"/>
                <a:ea typeface="ＭＳ Ｐゴシック" panose="020B0600070205080204" pitchFamily="34" charset="-128"/>
              </a:rPr>
              <a:t>Tali comportamenti di “</a:t>
            </a:r>
            <a:r>
              <a:rPr lang="it-IT" altLang="it-IT" sz="2200" b="1" i="1">
                <a:solidFill>
                  <a:srgbClr val="002060"/>
                </a:solidFill>
                <a:latin typeface="Arial" panose="020B0604020202020204" pitchFamily="34" charset="0"/>
                <a:ea typeface="ＭＳ Ｐゴシック" panose="020B0600070205080204" pitchFamily="34" charset="-128"/>
              </a:rPr>
              <a:t>caccia</a:t>
            </a:r>
            <a:r>
              <a:rPr lang="it-IT" altLang="it-IT" sz="2200">
                <a:latin typeface="Arial" panose="020B0604020202020204" pitchFamily="34" charset="0"/>
                <a:ea typeface="ＭＳ Ｐゴシック" panose="020B0600070205080204" pitchFamily="34" charset="-128"/>
              </a:rPr>
              <a:t>” e di “</a:t>
            </a:r>
            <a:r>
              <a:rPr lang="it-IT" altLang="it-IT" sz="2200" b="1" i="1">
                <a:solidFill>
                  <a:srgbClr val="002060"/>
                </a:solidFill>
                <a:latin typeface="Arial" panose="020B0604020202020204" pitchFamily="34" charset="0"/>
                <a:ea typeface="ＭＳ Ｐゴシック" panose="020B0600070205080204" pitchFamily="34" charset="-128"/>
              </a:rPr>
              <a:t>inseguimento</a:t>
            </a:r>
            <a:r>
              <a:rPr lang="it-IT" altLang="it-IT" sz="2200">
                <a:latin typeface="Arial" panose="020B0604020202020204" pitchFamily="34" charset="0"/>
                <a:ea typeface="ＭＳ Ｐゴシック" panose="020B0600070205080204" pitchFamily="34" charset="-128"/>
              </a:rPr>
              <a:t>”, che sono causa di molestia e di danno psicologico, possono degenerare in forme gravi di violenze come il ferimento o addirittura l’uccisione della vittima.</a:t>
            </a:r>
            <a:r>
              <a:rPr lang="it-IT" altLang="it-IT" sz="2000">
                <a:latin typeface="Arial" panose="020B0604020202020204" pitchFamily="34" charset="0"/>
                <a:ea typeface="ＭＳ Ｐゴシック" panose="020B0600070205080204" pitchFamily="34" charset="-128"/>
              </a:rPr>
              <a:t> </a:t>
            </a:r>
          </a:p>
        </p:txBody>
      </p:sp>
    </p:spTree>
    <p:extLst>
      <p:ext uri="{BB962C8B-B14F-4D97-AF65-F5344CB8AC3E}">
        <p14:creationId xmlns:p14="http://schemas.microsoft.com/office/powerpoint/2010/main" val="9726728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a:extLst>
              <a:ext uri="{FF2B5EF4-FFF2-40B4-BE49-F238E27FC236}">
                <a16:creationId xmlns:a16="http://schemas.microsoft.com/office/drawing/2014/main" id="{760EDBC3-B358-5E4B-8119-D4106836A93C}"/>
              </a:ext>
            </a:extLst>
          </p:cNvPr>
          <p:cNvSpPr>
            <a:spLocks noGrp="1"/>
          </p:cNvSpPr>
          <p:nvPr>
            <p:ph type="title"/>
          </p:nvPr>
        </p:nvSpPr>
        <p:spPr>
          <a:xfrm>
            <a:off x="457200" y="274638"/>
            <a:ext cx="8229600" cy="715962"/>
          </a:xfrm>
        </p:spPr>
        <p:txBody>
          <a:bodyPr/>
          <a:lstStyle/>
          <a:p>
            <a:pPr eaLnBrk="1" hangingPunct="1"/>
            <a:r>
              <a:rPr lang="it-IT" altLang="it-IT" sz="3100" dirty="0">
                <a:latin typeface="Arial" panose="020B0604020202020204" pitchFamily="34" charset="0"/>
                <a:ea typeface="ＭＳ Ｐゴシック" panose="020B0600070205080204" pitchFamily="34" charset="-128"/>
              </a:rPr>
              <a:t>Comportamenti che definiscono lo </a:t>
            </a:r>
            <a:r>
              <a:rPr lang="it-IT" altLang="it-IT" sz="3100" dirty="0" err="1">
                <a:latin typeface="Arial" panose="020B0604020202020204" pitchFamily="34" charset="0"/>
                <a:ea typeface="ＭＳ Ｐゴシック" panose="020B0600070205080204" pitchFamily="34" charset="-128"/>
              </a:rPr>
              <a:t>Stalking</a:t>
            </a:r>
            <a:endParaRPr lang="it-IT" altLang="it-IT" sz="3300" dirty="0">
              <a:ea typeface="ＭＳ Ｐゴシック" panose="020B0600070205080204" pitchFamily="34" charset="-128"/>
            </a:endParaRPr>
          </a:p>
        </p:txBody>
      </p:sp>
      <p:sp>
        <p:nvSpPr>
          <p:cNvPr id="14339" name="Segnaposto contenuto 2">
            <a:extLst>
              <a:ext uri="{FF2B5EF4-FFF2-40B4-BE49-F238E27FC236}">
                <a16:creationId xmlns:a16="http://schemas.microsoft.com/office/drawing/2014/main" id="{1DFB9A84-9F21-4C4A-AA70-0DBAB818BB64}"/>
              </a:ext>
            </a:extLst>
          </p:cNvPr>
          <p:cNvSpPr>
            <a:spLocks noGrp="1"/>
          </p:cNvSpPr>
          <p:nvPr>
            <p:ph idx="1"/>
          </p:nvPr>
        </p:nvSpPr>
        <p:spPr>
          <a:xfrm>
            <a:off x="457200" y="1371600"/>
            <a:ext cx="8229600" cy="5257800"/>
          </a:xfrm>
        </p:spPr>
        <p:txBody>
          <a:bodyPr>
            <a:normAutofit fontScale="85000" lnSpcReduction="20000"/>
          </a:bodyPr>
          <a:lstStyle/>
          <a:p>
            <a:pPr marL="0" indent="0" eaLnBrk="1" hangingPunct="1">
              <a:buFont typeface="Arial" panose="020B0604020202020204" pitchFamily="34" charset="0"/>
              <a:buNone/>
            </a:pPr>
            <a:r>
              <a:rPr lang="it-IT" altLang="it-IT" sz="1600">
                <a:latin typeface="Arial" panose="020B0604020202020204" pitchFamily="34" charset="0"/>
                <a:ea typeface="ＭＳ Ｐゴシック" panose="020B0600070205080204" pitchFamily="34" charset="-128"/>
              </a:rPr>
              <a:t>1) </a:t>
            </a:r>
            <a:r>
              <a:rPr lang="it-IT" altLang="it-IT" sz="1600" b="1">
                <a:latin typeface="Arial" panose="020B0604020202020204" pitchFamily="34" charset="0"/>
                <a:ea typeface="ＭＳ Ｐゴシック" panose="020B0600070205080204" pitchFamily="34" charset="-128"/>
              </a:rPr>
              <a:t>Eccessiva ed inappropriata ricerca di affetto e intimit</a:t>
            </a:r>
            <a:r>
              <a:rPr lang="it-IT" altLang="it-IT" sz="1600" b="1">
                <a:ea typeface="ＭＳ Ｐゴシック" panose="020B0600070205080204" pitchFamily="34" charset="-128"/>
              </a:rPr>
              <a:t>à</a:t>
            </a:r>
            <a:r>
              <a:rPr lang="it-IT" altLang="it-IT" sz="1600">
                <a:latin typeface="Arial" panose="020B0604020202020204" pitchFamily="34" charset="0"/>
                <a:ea typeface="ＭＳ Ｐゴシック" panose="020B0600070205080204" pitchFamily="34" charset="-128"/>
              </a:rPr>
              <a:t>;</a:t>
            </a:r>
          </a:p>
          <a:p>
            <a:pPr marL="0" indent="0" eaLnBrk="1" hangingPunct="1">
              <a:buFont typeface="Arial" panose="020B0604020202020204" pitchFamily="34" charset="0"/>
              <a:buNone/>
            </a:pPr>
            <a:r>
              <a:rPr lang="it-IT" altLang="it-IT" sz="1600">
                <a:latin typeface="Arial" panose="020B0604020202020204" pitchFamily="34" charset="0"/>
                <a:ea typeface="ＭＳ Ｐゴシック" panose="020B0600070205080204" pitchFamily="34" charset="-128"/>
              </a:rPr>
              <a:t>2) </a:t>
            </a:r>
            <a:r>
              <a:rPr lang="it-IT" altLang="it-IT" sz="1600" b="1">
                <a:latin typeface="Arial" panose="020B0604020202020204" pitchFamily="34" charset="0"/>
                <a:ea typeface="ＭＳ Ｐゴシック" panose="020B0600070205080204" pitchFamily="34" charset="-128"/>
              </a:rPr>
              <a:t>Eccessiva ed inappropriata ricerca di contatto mediato, attraverso molteplici strumenti </a:t>
            </a:r>
            <a:r>
              <a:rPr lang="it-IT" altLang="it-IT" sz="1600">
                <a:latin typeface="Arial" panose="020B0604020202020204" pitchFamily="34" charset="0"/>
                <a:ea typeface="ＭＳ Ｐゴシック" panose="020B0600070205080204" pitchFamily="34" charset="-128"/>
              </a:rPr>
              <a:t>(es: telefonate, e-mail, doni indesiderati, messaggi tramite conoscenze comuni);</a:t>
            </a:r>
          </a:p>
          <a:p>
            <a:pPr marL="0" indent="0" eaLnBrk="1" hangingPunct="1">
              <a:buFont typeface="Arial" panose="020B0604020202020204" pitchFamily="34" charset="0"/>
              <a:buNone/>
            </a:pPr>
            <a:r>
              <a:rPr lang="it-IT" altLang="it-IT" sz="1600">
                <a:latin typeface="Arial" panose="020B0604020202020204" pitchFamily="34" charset="0"/>
                <a:ea typeface="ＭＳ Ｐゴシック" panose="020B0600070205080204" pitchFamily="34" charset="-128"/>
              </a:rPr>
              <a:t>3) </a:t>
            </a:r>
            <a:r>
              <a:rPr lang="it-IT" altLang="it-IT" sz="1600" b="1">
                <a:latin typeface="Arial" panose="020B0604020202020204" pitchFamily="34" charset="0"/>
                <a:ea typeface="ＭＳ Ｐゴシック" panose="020B0600070205080204" pitchFamily="34" charset="-128"/>
              </a:rPr>
              <a:t>Eccessiva ed inappropriata ricerca di contatto diretto </a:t>
            </a:r>
            <a:r>
              <a:rPr lang="it-IT" altLang="it-IT" sz="1600">
                <a:latin typeface="Arial" panose="020B0604020202020204" pitchFamily="34" charset="0"/>
                <a:ea typeface="ＭＳ Ｐゴシック" panose="020B0600070205080204" pitchFamily="34" charset="-128"/>
              </a:rPr>
              <a:t>(es: farsi trovare nella sede di lavoro/studio della vittima, cercare di entrare nei suoi ambiti sociali e relazionali);</a:t>
            </a:r>
          </a:p>
          <a:p>
            <a:pPr marL="0" indent="0" eaLnBrk="1" hangingPunct="1">
              <a:buFont typeface="Arial" panose="020B0604020202020204" pitchFamily="34" charset="0"/>
              <a:buNone/>
            </a:pPr>
            <a:r>
              <a:rPr lang="it-IT" altLang="it-IT" sz="1600">
                <a:latin typeface="Arial" panose="020B0604020202020204" pitchFamily="34" charset="0"/>
                <a:ea typeface="ＭＳ Ｐゴシック" panose="020B0600070205080204" pitchFamily="34" charset="-128"/>
              </a:rPr>
              <a:t>4) </a:t>
            </a:r>
            <a:r>
              <a:rPr lang="it-IT" altLang="it-IT" sz="1600" b="1">
                <a:latin typeface="Arial" panose="020B0604020202020204" pitchFamily="34" charset="0"/>
                <a:ea typeface="ＭＳ Ｐゴシック" panose="020B0600070205080204" pitchFamily="34" charset="-128"/>
              </a:rPr>
              <a:t>Sorveglianza della vittima </a:t>
            </a:r>
            <a:r>
              <a:rPr lang="it-IT" altLang="it-IT" sz="1600">
                <a:latin typeface="Arial" panose="020B0604020202020204" pitchFamily="34" charset="0"/>
                <a:ea typeface="ＭＳ Ｐゴシック" panose="020B0600070205080204" pitchFamily="34" charset="-128"/>
              </a:rPr>
              <a:t>(es: seguirla nei luoghi in cui va, attenderla sotto la sua abitazione, spiarla di nascosto);</a:t>
            </a:r>
          </a:p>
          <a:p>
            <a:pPr marL="0" indent="0" eaLnBrk="1" hangingPunct="1">
              <a:buFont typeface="Arial" panose="020B0604020202020204" pitchFamily="34" charset="0"/>
              <a:buNone/>
            </a:pPr>
            <a:r>
              <a:rPr lang="it-IT" altLang="it-IT" sz="1600">
                <a:latin typeface="Arial" panose="020B0604020202020204" pitchFamily="34" charset="0"/>
                <a:ea typeface="ＭＳ Ｐゴシック" panose="020B0600070205080204" pitchFamily="34" charset="-128"/>
              </a:rPr>
              <a:t>5) </a:t>
            </a:r>
            <a:r>
              <a:rPr lang="it-IT" altLang="it-IT" sz="1600" b="1">
                <a:latin typeface="Arial" panose="020B0604020202020204" pitchFamily="34" charset="0"/>
                <a:ea typeface="ＭＳ Ｐゴシック" panose="020B0600070205080204" pitchFamily="34" charset="-128"/>
              </a:rPr>
              <a:t>Invasione degli spazi personali della vittima </a:t>
            </a:r>
            <a:r>
              <a:rPr lang="it-IT" altLang="it-IT" sz="1600">
                <a:latin typeface="Arial" panose="020B0604020202020204" pitchFamily="34" charset="0"/>
                <a:ea typeface="ＭＳ Ｐゴシック" panose="020B0600070205080204" pitchFamily="34" charset="-128"/>
              </a:rPr>
              <a:t>(es: rubarle oggetti, intercettarle la posta, entrare in casa sua di nascosto);</a:t>
            </a:r>
          </a:p>
          <a:p>
            <a:pPr marL="0" indent="0" eaLnBrk="1" hangingPunct="1">
              <a:buFont typeface="Arial" panose="020B0604020202020204" pitchFamily="34" charset="0"/>
              <a:buNone/>
            </a:pPr>
            <a:r>
              <a:rPr lang="it-IT" altLang="it-IT" sz="1600">
                <a:latin typeface="Arial" panose="020B0604020202020204" pitchFamily="34" charset="0"/>
                <a:ea typeface="ＭＳ Ｐゴシック" panose="020B0600070205080204" pitchFamily="34" charset="-128"/>
              </a:rPr>
              <a:t>6) </a:t>
            </a:r>
            <a:r>
              <a:rPr lang="it-IT" altLang="it-IT" sz="1600" b="1">
                <a:latin typeface="Arial" panose="020B0604020202020204" pitchFamily="34" charset="0"/>
                <a:ea typeface="ＭＳ Ｐゴシック" panose="020B0600070205080204" pitchFamily="34" charset="-128"/>
              </a:rPr>
              <a:t>Molestia e intimidazione della vittima </a:t>
            </a:r>
            <a:r>
              <a:rPr lang="it-IT" altLang="it-IT" sz="1600">
                <a:latin typeface="Arial" panose="020B0604020202020204" pitchFamily="34" charset="0"/>
                <a:ea typeface="ＭＳ Ｐゴシック" panose="020B0600070205080204" pitchFamily="34" charset="-128"/>
              </a:rPr>
              <a:t>(es: insultarla mentre si trova con altre persone, spargere voci false su di lei; farle recapitare materiale minaccioso, offensivo o volgare);</a:t>
            </a:r>
          </a:p>
          <a:p>
            <a:pPr marL="0" indent="0" eaLnBrk="1" hangingPunct="1">
              <a:buFont typeface="Arial" panose="020B0604020202020204" pitchFamily="34" charset="0"/>
              <a:buNone/>
            </a:pPr>
            <a:r>
              <a:rPr lang="it-IT" altLang="it-IT" sz="1600">
                <a:latin typeface="Arial" panose="020B0604020202020204" pitchFamily="34" charset="0"/>
                <a:ea typeface="ＭＳ Ｐゴシック" panose="020B0600070205080204" pitchFamily="34" charset="-128"/>
              </a:rPr>
              <a:t>7) </a:t>
            </a:r>
            <a:r>
              <a:rPr lang="it-IT" altLang="it-IT" sz="1600" b="1">
                <a:latin typeface="Arial" panose="020B0604020202020204" pitchFamily="34" charset="0"/>
                <a:ea typeface="ＭＳ Ｐゴシック" panose="020B0600070205080204" pitchFamily="34" charset="-128"/>
              </a:rPr>
              <a:t>Coercizione e minaccia </a:t>
            </a:r>
            <a:r>
              <a:rPr lang="it-IT" altLang="it-IT" sz="1600">
                <a:latin typeface="Arial" panose="020B0604020202020204" pitchFamily="34" charset="0"/>
                <a:ea typeface="ＭＳ Ｐゴシック" panose="020B0600070205080204" pitchFamily="34" charset="-128"/>
              </a:rPr>
              <a:t>(es: minacciare di morte la vittima o qualche suo familiare); </a:t>
            </a:r>
          </a:p>
          <a:p>
            <a:pPr marL="0" indent="0" eaLnBrk="1" hangingPunct="1">
              <a:buFont typeface="Arial" panose="020B0604020202020204" pitchFamily="34" charset="0"/>
              <a:buNone/>
            </a:pPr>
            <a:r>
              <a:rPr lang="it-IT" altLang="it-IT" sz="1600">
                <a:latin typeface="Arial" panose="020B0604020202020204" pitchFamily="34" charset="0"/>
                <a:ea typeface="ＭＳ Ｐゴシック" panose="020B0600070205080204" pitchFamily="34" charset="-128"/>
              </a:rPr>
              <a:t>8) </a:t>
            </a:r>
            <a:r>
              <a:rPr lang="it-IT" altLang="it-IT" sz="1600" b="1">
                <a:latin typeface="Arial" panose="020B0604020202020204" pitchFamily="34" charset="0"/>
                <a:ea typeface="ＭＳ Ｐゴシック" panose="020B0600070205080204" pitchFamily="34" charset="-128"/>
              </a:rPr>
              <a:t>Aggressione e violenza </a:t>
            </a:r>
            <a:r>
              <a:rPr lang="it-IT" altLang="it-IT" sz="1600">
                <a:latin typeface="Arial" panose="020B0604020202020204" pitchFamily="34" charset="0"/>
                <a:ea typeface="ＭＳ Ｐゴシック" panose="020B0600070205080204" pitchFamily="34" charset="-128"/>
              </a:rPr>
              <a:t>(es: forzare ad atti sessuali indesiderati, aggredire fisicamente, danneggiare beni di propriet</a:t>
            </a:r>
            <a:r>
              <a:rPr lang="it-IT" altLang="it-IT" sz="1600">
                <a:ea typeface="ＭＳ Ｐゴシック" panose="020B0600070205080204" pitchFamily="34" charset="-128"/>
              </a:rPr>
              <a:t>à</a:t>
            </a:r>
            <a:r>
              <a:rPr lang="it-IT" altLang="it-IT" sz="1600">
                <a:latin typeface="Arial" panose="020B0604020202020204" pitchFamily="34" charset="0"/>
                <a:ea typeface="ＭＳ Ｐゴシック" panose="020B0600070205080204" pitchFamily="34" charset="-128"/>
              </a:rPr>
              <a:t> della vittima).</a:t>
            </a:r>
          </a:p>
          <a:p>
            <a:pPr marL="0" indent="0" eaLnBrk="1" hangingPunct="1">
              <a:buFont typeface="Arial" panose="020B0604020202020204" pitchFamily="34" charset="0"/>
              <a:buNone/>
            </a:pPr>
            <a:endParaRPr lang="it-IT" altLang="it-IT" sz="1600">
              <a:latin typeface="Arial" panose="020B0604020202020204" pitchFamily="34" charset="0"/>
              <a:ea typeface="ＭＳ Ｐゴシック" panose="020B0600070205080204" pitchFamily="34" charset="-128"/>
            </a:endParaRPr>
          </a:p>
          <a:p>
            <a:pPr marL="0" indent="0" eaLnBrk="1" hangingPunct="1">
              <a:buFont typeface="Arial" panose="020B0604020202020204" pitchFamily="34" charset="0"/>
              <a:buNone/>
            </a:pPr>
            <a:r>
              <a:rPr lang="it-IT" altLang="it-IT" sz="1600">
                <a:latin typeface="Arial" panose="020B0604020202020204" pitchFamily="34" charset="0"/>
                <a:ea typeface="ＭＳ Ｐゴシック" panose="020B0600070205080204" pitchFamily="34" charset="-128"/>
              </a:rPr>
              <a:t>Fonte: Cupach &amp; Spitzberg (2004)</a:t>
            </a:r>
          </a:p>
          <a:p>
            <a:pPr marL="0" indent="0" eaLnBrk="1" hangingPunct="1">
              <a:buFont typeface="Arial" panose="020B0604020202020204" pitchFamily="34" charset="0"/>
              <a:buNone/>
            </a:pPr>
            <a:endParaRPr lang="it-IT" altLang="it-IT" sz="1800">
              <a:ea typeface="ＭＳ Ｐゴシック" panose="020B0600070205080204" pitchFamily="34" charset="-128"/>
            </a:endParaRPr>
          </a:p>
        </p:txBody>
      </p:sp>
    </p:spTree>
    <p:extLst>
      <p:ext uri="{BB962C8B-B14F-4D97-AF65-F5344CB8AC3E}">
        <p14:creationId xmlns:p14="http://schemas.microsoft.com/office/powerpoint/2010/main" val="31010095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26">
            <a:extLst>
              <a:ext uri="{FF2B5EF4-FFF2-40B4-BE49-F238E27FC236}">
                <a16:creationId xmlns:a16="http://schemas.microsoft.com/office/drawing/2014/main" id="{D0C7C138-86AC-B344-AC45-4C6FAF72D2D3}"/>
              </a:ext>
            </a:extLst>
          </p:cNvPr>
          <p:cNvSpPr>
            <a:spLocks noGrp="1"/>
          </p:cNvSpPr>
          <p:nvPr>
            <p:ph type="title"/>
          </p:nvPr>
        </p:nvSpPr>
        <p:spPr>
          <a:xfrm>
            <a:off x="457200" y="457200"/>
            <a:ext cx="8229600" cy="838200"/>
          </a:xfrm>
        </p:spPr>
        <p:txBody>
          <a:bodyPr/>
          <a:lstStyle/>
          <a:p>
            <a:pPr>
              <a:defRPr/>
            </a:pPr>
            <a:r>
              <a:rPr lang="it-IT" sz="3000">
                <a:effectLst>
                  <a:outerShdw blurRad="38100" dist="38100" dir="2700000" algn="tl">
                    <a:srgbClr val="C0C0C0"/>
                  </a:outerShdw>
                </a:effectLst>
                <a:latin typeface="Times New Roman" pitchFamily="-112" charset="0"/>
              </a:rPr>
              <a:t>Spettro ossessivo-impulsivo-compulsivo </a:t>
            </a:r>
            <a:br>
              <a:rPr lang="it-IT" sz="3000">
                <a:effectLst>
                  <a:outerShdw blurRad="38100" dist="38100" dir="2700000" algn="tl">
                    <a:srgbClr val="C0C0C0"/>
                  </a:outerShdw>
                </a:effectLst>
                <a:latin typeface="Times New Roman" pitchFamily="-112" charset="0"/>
              </a:rPr>
            </a:br>
            <a:r>
              <a:rPr lang="it-IT" sz="3000">
                <a:effectLst>
                  <a:outerShdw blurRad="38100" dist="38100" dir="2700000" algn="tl">
                    <a:srgbClr val="C0C0C0"/>
                  </a:outerShdw>
                </a:effectLst>
                <a:latin typeface="Times New Roman" pitchFamily="-112" charset="0"/>
              </a:rPr>
              <a:t>del comportamento dello Stalker</a:t>
            </a:r>
            <a:endParaRPr lang="it-IT">
              <a:solidFill>
                <a:srgbClr val="FFFF00"/>
              </a:solidFill>
              <a:latin typeface="Times New Roman" pitchFamily="-112" charset="0"/>
            </a:endParaRPr>
          </a:p>
        </p:txBody>
      </p:sp>
      <p:sp>
        <p:nvSpPr>
          <p:cNvPr id="61443" name="Rectangle 1027">
            <a:extLst>
              <a:ext uri="{FF2B5EF4-FFF2-40B4-BE49-F238E27FC236}">
                <a16:creationId xmlns:a16="http://schemas.microsoft.com/office/drawing/2014/main" id="{C5F0C119-B317-B149-B168-529A2D66E8A7}"/>
              </a:ext>
            </a:extLst>
          </p:cNvPr>
          <p:cNvSpPr>
            <a:spLocks noGrp="1"/>
          </p:cNvSpPr>
          <p:nvPr>
            <p:ph type="body" idx="1"/>
          </p:nvPr>
        </p:nvSpPr>
        <p:spPr>
          <a:xfrm>
            <a:off x="457200" y="1676400"/>
            <a:ext cx="8229600" cy="4705350"/>
          </a:xfrm>
        </p:spPr>
        <p:txBody>
          <a:bodyPr>
            <a:normAutofit lnSpcReduction="10000"/>
          </a:bodyPr>
          <a:lstStyle/>
          <a:p>
            <a:pPr marL="609600" indent="-609600" defTabSz="914400">
              <a:lnSpc>
                <a:spcPct val="90000"/>
              </a:lnSpc>
              <a:buFont typeface="Arial" charset="0"/>
              <a:buNone/>
              <a:defRPr/>
            </a:pPr>
            <a:r>
              <a:rPr lang="it-IT" sz="1800" b="1" i="1">
                <a:solidFill>
                  <a:srgbClr val="FF1E0B"/>
                </a:solidFill>
                <a:effectLst>
                  <a:outerShdw blurRad="38100" dist="38100" dir="2700000" algn="tl">
                    <a:srgbClr val="C0C0C0"/>
                  </a:outerShdw>
                </a:effectLst>
                <a:latin typeface="Times New Roman" pitchFamily="-112" charset="0"/>
              </a:rPr>
              <a:t>1)	OSSESSIVITA</a:t>
            </a:r>
            <a:r>
              <a:rPr lang="it-IT" sz="1800" b="1" i="1">
                <a:solidFill>
                  <a:srgbClr val="FF1E0B"/>
                </a:solidFill>
                <a:effectLst>
                  <a:outerShdw blurRad="38100" dist="38100" dir="2700000" algn="tl">
                    <a:srgbClr val="C0C0C0"/>
                  </a:outerShdw>
                </a:effectLst>
              </a:rPr>
              <a:t>’</a:t>
            </a:r>
            <a:endParaRPr lang="it-IT" sz="1800" b="1">
              <a:solidFill>
                <a:srgbClr val="FF9966"/>
              </a:solidFill>
              <a:latin typeface="Times New Roman" pitchFamily="-112" charset="0"/>
            </a:endParaRPr>
          </a:p>
          <a:p>
            <a:pPr marL="609600" indent="-609600" defTabSz="914400">
              <a:lnSpc>
                <a:spcPct val="90000"/>
              </a:lnSpc>
              <a:spcBef>
                <a:spcPct val="0"/>
              </a:spcBef>
              <a:buFont typeface="Arial" charset="0"/>
              <a:buAutoNum type="alphaLcParenR"/>
              <a:defRPr/>
            </a:pPr>
            <a:r>
              <a:rPr lang="it-IT" sz="1700">
                <a:latin typeface="Times New Roman" pitchFamily="-112" charset="0"/>
              </a:rPr>
              <a:t>pensieri e immagini ricorsivi di rifiuto nel corteggiamento o nella separazione, alternati a quelli di potere e di controllo interpersonale sulla vittima  (per es. è  eccessivamente assorbito nel rivivere esperienze passate di rifiuto e/o nel fantasticare o programmare comportamenti di potere e di controllo interpersonale);</a:t>
            </a:r>
          </a:p>
          <a:p>
            <a:pPr marL="609600" indent="-609600" defTabSz="914400">
              <a:lnSpc>
                <a:spcPct val="90000"/>
              </a:lnSpc>
              <a:spcBef>
                <a:spcPct val="0"/>
              </a:spcBef>
              <a:buFont typeface="Arial" charset="0"/>
              <a:buNone/>
              <a:defRPr/>
            </a:pPr>
            <a:r>
              <a:rPr lang="it-IT" sz="1700">
                <a:latin typeface="Times New Roman" pitchFamily="-112" charset="0"/>
              </a:rPr>
              <a:t>b)	i pensieri e le immagini relativi al comportamento assillante sono egosintonici e sono causa, allo stesso tempo, di tensione generalizzata;</a:t>
            </a:r>
          </a:p>
          <a:p>
            <a:pPr marL="609600" indent="-609600" defTabSz="914400">
              <a:lnSpc>
                <a:spcPct val="90000"/>
              </a:lnSpc>
              <a:buFont typeface="Arial" charset="0"/>
              <a:buNone/>
              <a:defRPr/>
            </a:pPr>
            <a:r>
              <a:rPr lang="it-IT" sz="1800" b="1" i="1">
                <a:solidFill>
                  <a:srgbClr val="FF1E0B"/>
                </a:solidFill>
                <a:effectLst>
                  <a:outerShdw blurRad="38100" dist="38100" dir="2700000" algn="tl">
                    <a:srgbClr val="C0C0C0"/>
                  </a:outerShdw>
                </a:effectLst>
                <a:latin typeface="Times New Roman" pitchFamily="-112" charset="0"/>
              </a:rPr>
              <a:t>2)	IMPULSIVITA</a:t>
            </a:r>
            <a:r>
              <a:rPr lang="it-IT" sz="1800" b="1" i="1">
                <a:solidFill>
                  <a:srgbClr val="FF1E0B"/>
                </a:solidFill>
                <a:effectLst>
                  <a:outerShdw blurRad="38100" dist="38100" dir="2700000" algn="tl">
                    <a:srgbClr val="C0C0C0"/>
                  </a:outerShdw>
                </a:effectLst>
              </a:rPr>
              <a:t>’</a:t>
            </a:r>
            <a:endParaRPr lang="it-IT" sz="1800" b="1">
              <a:solidFill>
                <a:srgbClr val="FF9966"/>
              </a:solidFill>
              <a:latin typeface="Times New Roman" pitchFamily="-112" charset="0"/>
            </a:endParaRPr>
          </a:p>
          <a:p>
            <a:pPr marL="609600" indent="-609600" defTabSz="914400">
              <a:lnSpc>
                <a:spcPct val="90000"/>
              </a:lnSpc>
              <a:spcBef>
                <a:spcPct val="0"/>
              </a:spcBef>
              <a:buFont typeface="Arial" charset="0"/>
              <a:buNone/>
              <a:defRPr/>
            </a:pPr>
            <a:r>
              <a:rPr lang="it-IT" sz="1700">
                <a:latin typeface="Times New Roman" pitchFamily="-112" charset="0"/>
              </a:rPr>
              <a:t>a)	irrequietezza, ansia, irritabilità o agitazione quando non è possibile mettere in atto il comportamento di potere o di controllo interpersonale sulla vittima;</a:t>
            </a:r>
          </a:p>
          <a:p>
            <a:pPr marL="609600" indent="-609600" defTabSz="914400">
              <a:lnSpc>
                <a:spcPct val="90000"/>
              </a:lnSpc>
              <a:spcBef>
                <a:spcPct val="0"/>
              </a:spcBef>
              <a:buFont typeface="Arial" charset="0"/>
              <a:buNone/>
              <a:defRPr/>
            </a:pPr>
            <a:r>
              <a:rPr lang="it-IT" sz="1700">
                <a:latin typeface="Times New Roman" pitchFamily="-112" charset="0"/>
              </a:rPr>
              <a:t>b)	ricorrente fallimento nel resistere e nel regolare i sentimenti di rifiuto e i desideri e gli impulsi a mettere in atto il comportamento assillante.</a:t>
            </a:r>
            <a:endParaRPr lang="it-IT" sz="1700" i="1">
              <a:latin typeface="Times New Roman" pitchFamily="-112" charset="0"/>
            </a:endParaRPr>
          </a:p>
          <a:p>
            <a:pPr marL="609600" indent="-609600" defTabSz="914400">
              <a:lnSpc>
                <a:spcPct val="90000"/>
              </a:lnSpc>
              <a:buFont typeface="Arial" charset="0"/>
              <a:buNone/>
              <a:defRPr/>
            </a:pPr>
            <a:r>
              <a:rPr lang="it-IT" sz="1800" b="1" i="1">
                <a:solidFill>
                  <a:srgbClr val="FF1E0B"/>
                </a:solidFill>
                <a:effectLst>
                  <a:outerShdw blurRad="38100" dist="38100" dir="2700000" algn="tl">
                    <a:srgbClr val="C0C0C0"/>
                  </a:outerShdw>
                </a:effectLst>
                <a:latin typeface="Times New Roman" pitchFamily="-112" charset="0"/>
              </a:rPr>
              <a:t>3)	COMPULSIVITA</a:t>
            </a:r>
            <a:r>
              <a:rPr lang="it-IT" sz="1800" b="1" i="1">
                <a:solidFill>
                  <a:srgbClr val="FF1E0B"/>
                </a:solidFill>
                <a:effectLst>
                  <a:outerShdw blurRad="38100" dist="38100" dir="2700000" algn="tl">
                    <a:srgbClr val="C0C0C0"/>
                  </a:outerShdw>
                </a:effectLst>
              </a:rPr>
              <a:t>’</a:t>
            </a:r>
            <a:endParaRPr lang="it-IT" sz="1800" b="1">
              <a:solidFill>
                <a:srgbClr val="FF9966"/>
              </a:solidFill>
              <a:latin typeface="Times New Roman" pitchFamily="-112" charset="0"/>
            </a:endParaRPr>
          </a:p>
          <a:p>
            <a:pPr marL="609600" indent="-609600" defTabSz="914400">
              <a:lnSpc>
                <a:spcPct val="90000"/>
              </a:lnSpc>
              <a:spcBef>
                <a:spcPct val="0"/>
              </a:spcBef>
              <a:buFont typeface="Arial" charset="0"/>
              <a:buNone/>
              <a:defRPr/>
            </a:pPr>
            <a:r>
              <a:rPr lang="it-IT" sz="1700">
                <a:latin typeface="Times New Roman" pitchFamily="-112" charset="0"/>
              </a:rPr>
              <a:t>a)	comportamenti assillanti reiterati che la persona si sente obbligata a mettere in atto, anche contro la sua stessa volontà nonostante le possibili conseguenze negative, come conseguenza dei vissuti di rifiuto ricorrenti e del deficit del controllo degli impulsi;</a:t>
            </a:r>
          </a:p>
          <a:p>
            <a:pPr marL="609600" indent="-609600" defTabSz="914400">
              <a:lnSpc>
                <a:spcPct val="90000"/>
              </a:lnSpc>
              <a:spcBef>
                <a:spcPct val="0"/>
              </a:spcBef>
              <a:buFont typeface="Arial" charset="0"/>
              <a:buNone/>
              <a:defRPr/>
            </a:pPr>
            <a:r>
              <a:rPr lang="it-IT" sz="1700">
                <a:latin typeface="Times New Roman" pitchFamily="-112" charset="0"/>
              </a:rPr>
              <a:t>b)	i comportamenti o le azioni di stalking coatti sono volti a evitare o prevenire stati di disagio o per alleviare un umore disforico (per es. sentimenti di impotenza, abbandono, inadeguatezza e rabbia).</a:t>
            </a:r>
          </a:p>
        </p:txBody>
      </p:sp>
    </p:spTree>
    <p:extLst>
      <p:ext uri="{BB962C8B-B14F-4D97-AF65-F5344CB8AC3E}">
        <p14:creationId xmlns:p14="http://schemas.microsoft.com/office/powerpoint/2010/main" val="21116675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p:cNvSpPr>
            <a:spLocks noGrp="1"/>
          </p:cNvSpPr>
          <p:nvPr>
            <p:ph type="title"/>
          </p:nvPr>
        </p:nvSpPr>
        <p:spPr>
          <a:xfrm>
            <a:off x="457200" y="152400"/>
            <a:ext cx="8229600" cy="457200"/>
          </a:xfrm>
        </p:spPr>
        <p:txBody>
          <a:bodyPr>
            <a:normAutofit fontScale="90000"/>
          </a:bodyPr>
          <a:lstStyle/>
          <a:p>
            <a:pPr eaLnBrk="1" hangingPunct="1">
              <a:defRPr/>
            </a:pPr>
            <a:r>
              <a:rPr lang="it-IT" sz="3200" b="1" dirty="0">
                <a:solidFill>
                  <a:srgbClr val="FF0066"/>
                </a:solidFill>
              </a:rPr>
              <a:t>  </a:t>
            </a:r>
            <a:r>
              <a:rPr lang="it-IT" sz="3200" b="1" dirty="0">
                <a:solidFill>
                  <a:schemeClr val="tx1"/>
                </a:solidFill>
              </a:rPr>
              <a:t>TIPOLOGIA DEGLI STALKERS</a:t>
            </a:r>
          </a:p>
        </p:txBody>
      </p:sp>
      <p:sp>
        <p:nvSpPr>
          <p:cNvPr id="41987" name="Segnaposto contenuto 2"/>
          <p:cNvSpPr>
            <a:spLocks noGrp="1"/>
          </p:cNvSpPr>
          <p:nvPr>
            <p:ph idx="1"/>
          </p:nvPr>
        </p:nvSpPr>
        <p:spPr>
          <a:xfrm>
            <a:off x="685800" y="6400800"/>
            <a:ext cx="8229600" cy="361950"/>
          </a:xfrm>
        </p:spPr>
        <p:txBody>
          <a:bodyPr/>
          <a:lstStyle/>
          <a:p>
            <a:pPr indent="-76200" algn="r" eaLnBrk="1" hangingPunct="1">
              <a:lnSpc>
                <a:spcPct val="90000"/>
              </a:lnSpc>
              <a:buFont typeface="Arial" charset="0"/>
              <a:buNone/>
              <a:tabLst>
                <a:tab pos="2784475" algn="l"/>
              </a:tabLst>
            </a:pPr>
            <a:r>
              <a:rPr lang="it-IT" sz="1700" b="1">
                <a:latin typeface="Calibri" charset="0"/>
                <a:ea typeface="ＭＳ Ｐゴシック" charset="0"/>
                <a:cs typeface="ＭＳ Ｐゴシック" charset="0"/>
              </a:rPr>
              <a:t>Caretti V., Craparo G., Schimmenti A., Ciulla S. (2009)</a:t>
            </a:r>
            <a:endParaRPr lang="it-IT" sz="1300" b="1">
              <a:latin typeface="Calibri" charset="0"/>
              <a:ea typeface="ＭＳ Ｐゴシック" charset="0"/>
              <a:cs typeface="ＭＳ Ｐゴシック" charset="0"/>
            </a:endParaRPr>
          </a:p>
        </p:txBody>
      </p:sp>
      <p:graphicFrame>
        <p:nvGraphicFramePr>
          <p:cNvPr id="4" name="Tabella 3"/>
          <p:cNvGraphicFramePr>
            <a:graphicFrameLocks noGrp="1"/>
          </p:cNvGraphicFramePr>
          <p:nvPr/>
        </p:nvGraphicFramePr>
        <p:xfrm>
          <a:off x="152400" y="685800"/>
          <a:ext cx="8763000" cy="5664200"/>
        </p:xfrm>
        <a:graphic>
          <a:graphicData uri="http://schemas.openxmlformats.org/drawingml/2006/table">
            <a:tbl>
              <a:tblPr/>
              <a:tblGrid>
                <a:gridCol w="1928813">
                  <a:extLst>
                    <a:ext uri="{9D8B030D-6E8A-4147-A177-3AD203B41FA5}">
                      <a16:colId xmlns:a16="http://schemas.microsoft.com/office/drawing/2014/main" val="20000"/>
                    </a:ext>
                  </a:extLst>
                </a:gridCol>
                <a:gridCol w="6834187">
                  <a:extLst>
                    <a:ext uri="{9D8B030D-6E8A-4147-A177-3AD203B41FA5}">
                      <a16:colId xmlns:a16="http://schemas.microsoft.com/office/drawing/2014/main" val="20001"/>
                    </a:ext>
                  </a:extLst>
                </a:gridCol>
              </a:tblGrid>
              <a:tr h="774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700" b="1" i="0" u="none" strike="noStrike" cap="none" normalizeH="0" baseline="0">
                          <a:ln>
                            <a:noFill/>
                          </a:ln>
                          <a:solidFill>
                            <a:srgbClr val="FF0000"/>
                          </a:solidFill>
                          <a:effectLst/>
                          <a:latin typeface="Comic Sans MS" charset="0"/>
                          <a:ea typeface="ＭＳ Ｐゴシック" charset="0"/>
                          <a:cs typeface="Arial" charset="0"/>
                        </a:rPr>
                        <a:t>NEVROTICO</a:t>
                      </a:r>
                      <a:endParaRPr kumimoji="0" lang="it-IT" sz="1700" b="1" i="0" u="none" strike="noStrike" cap="none" normalizeH="0" baseline="0">
                        <a:ln>
                          <a:noFill/>
                        </a:ln>
                        <a:solidFill>
                          <a:srgbClr val="FF0000"/>
                        </a:solidFill>
                        <a:effectLst/>
                        <a:latin typeface="Calibri" charset="0"/>
                        <a:ea typeface="ＭＳ Ｐゴシック" charset="0"/>
                        <a:cs typeface="Arial"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E</a:t>
                      </a:r>
                      <a:r>
                        <a:rPr kumimoji="0" lang="ja-JP" altLang="it-IT" sz="1400" b="0" i="0" u="none" strike="noStrike" cap="none" normalizeH="0" baseline="0">
                          <a:ln>
                            <a:noFill/>
                          </a:ln>
                          <a:solidFill>
                            <a:srgbClr val="000000"/>
                          </a:solidFill>
                          <a:effectLst/>
                          <a:latin typeface="Calibri" charset="0"/>
                          <a:ea typeface="ＭＳ Ｐゴシック" charset="0"/>
                          <a:cs typeface="Arial" charset="0"/>
                        </a:rPr>
                        <a:t>’</a:t>
                      </a:r>
                      <a:r>
                        <a:rPr kumimoji="0" lang="it-IT" sz="1400" b="0" i="0" u="none" strike="noStrike" cap="none" normalizeH="0" baseline="0">
                          <a:ln>
                            <a:noFill/>
                          </a:ln>
                          <a:solidFill>
                            <a:srgbClr val="000000"/>
                          </a:solidFill>
                          <a:effectLst/>
                          <a:latin typeface="Calibri" charset="0"/>
                          <a:ea typeface="ＭＳ Ｐゴシック" charset="0"/>
                          <a:cs typeface="Arial" charset="0"/>
                        </a:rPr>
                        <a:t> caratterizzato da una modalità ossessiva di perfezionismo e di controllo interpersonale basata su sentimenti d</a:t>
                      </a:r>
                      <a:r>
                        <a:rPr kumimoji="0" lang="ja-JP" altLang="it-IT" sz="1400" b="0" i="0" u="none" strike="noStrike" cap="none" normalizeH="0" baseline="0">
                          <a:ln>
                            <a:noFill/>
                          </a:ln>
                          <a:solidFill>
                            <a:srgbClr val="000000"/>
                          </a:solidFill>
                          <a:effectLst/>
                          <a:latin typeface="Calibri" charset="0"/>
                          <a:ea typeface="ＭＳ Ｐゴシック" charset="0"/>
                          <a:cs typeface="Arial" charset="0"/>
                        </a:rPr>
                        <a:t>’</a:t>
                      </a:r>
                      <a:r>
                        <a:rPr kumimoji="0" lang="it-IT" sz="1400" b="0" i="0" u="none" strike="noStrike" cap="none" normalizeH="0" baseline="0">
                          <a:ln>
                            <a:noFill/>
                          </a:ln>
                          <a:solidFill>
                            <a:srgbClr val="000000"/>
                          </a:solidFill>
                          <a:effectLst/>
                          <a:latin typeface="Calibri" charset="0"/>
                          <a:ea typeface="ＭＳ Ｐゴシック" charset="0"/>
                          <a:cs typeface="Arial" charset="0"/>
                        </a:rPr>
                        <a:t>inadeguatezza e sull</a:t>
                      </a:r>
                      <a:r>
                        <a:rPr kumimoji="0" lang="ja-JP" altLang="it-IT" sz="1400" b="0" i="0" u="none" strike="noStrike" cap="none" normalizeH="0" baseline="0">
                          <a:ln>
                            <a:noFill/>
                          </a:ln>
                          <a:solidFill>
                            <a:srgbClr val="000000"/>
                          </a:solidFill>
                          <a:effectLst/>
                          <a:latin typeface="Calibri" charset="0"/>
                          <a:ea typeface="ＭＳ Ｐゴシック" charset="0"/>
                          <a:cs typeface="Arial" charset="0"/>
                        </a:rPr>
                        <a:t>’</a:t>
                      </a:r>
                      <a:r>
                        <a:rPr kumimoji="0" lang="it-IT" sz="1400" b="0" i="0" u="none" strike="noStrike" cap="none" normalizeH="0" baseline="0">
                          <a:ln>
                            <a:noFill/>
                          </a:ln>
                          <a:solidFill>
                            <a:srgbClr val="000000"/>
                          </a:solidFill>
                          <a:effectLst/>
                          <a:latin typeface="Calibri" charset="0"/>
                          <a:ea typeface="ＭＳ Ｐゴシック" charset="0"/>
                          <a:cs typeface="Arial" charset="0"/>
                        </a:rPr>
                        <a:t>ansia di separazione. Esame di realtà consolidato ed efficace.</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22733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700" b="1" i="0" u="none" strike="noStrike" cap="none" normalizeH="0" baseline="0">
                          <a:ln>
                            <a:noFill/>
                          </a:ln>
                          <a:solidFill>
                            <a:srgbClr val="FF0000"/>
                          </a:solidFill>
                          <a:effectLst/>
                          <a:latin typeface="Comic Sans MS" charset="0"/>
                          <a:ea typeface="ＭＳ Ｐゴシック" charset="0"/>
                          <a:cs typeface="Arial" charset="0"/>
                        </a:rPr>
                        <a:t>BORDERLINE</a:t>
                      </a:r>
                      <a:endParaRPr kumimoji="0" lang="it-IT" sz="1700" b="0" i="0" u="none" strike="noStrike" cap="none" normalizeH="0" baseline="0">
                        <a:ln>
                          <a:noFill/>
                        </a:ln>
                        <a:solidFill>
                          <a:srgbClr val="FF0000"/>
                        </a:solidFill>
                        <a:effectLst/>
                        <a:latin typeface="Calibri" charset="0"/>
                        <a:ea typeface="ＭＳ Ｐゴシック" charset="0"/>
                        <a:cs typeface="Arial"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1" u="sng" strike="noStrike" cap="none" normalizeH="0" baseline="0">
                          <a:ln>
                            <a:noFill/>
                          </a:ln>
                          <a:solidFill>
                            <a:srgbClr val="0000FF"/>
                          </a:solidFill>
                          <a:effectLst/>
                          <a:latin typeface="Comic Sans MS" charset="0"/>
                          <a:ea typeface="ＭＳ Ｐゴシック" charset="0"/>
                          <a:cs typeface="ＭＳ Ｐゴシック" charset="0"/>
                        </a:rPr>
                        <a:t>Sottotipo Narcisistico-Depressivo </a:t>
                      </a:r>
                      <a:r>
                        <a:rPr kumimoji="0" lang="it-IT" sz="1400" b="0" i="0" u="none" strike="noStrike" cap="none" normalizeH="0" baseline="0">
                          <a:ln>
                            <a:noFill/>
                          </a:ln>
                          <a:solidFill>
                            <a:srgbClr val="000000"/>
                          </a:solidFill>
                          <a:effectLst/>
                          <a:latin typeface="Calibri" charset="0"/>
                          <a:ea typeface="ＭＳ Ｐゴシック" charset="0"/>
                          <a:cs typeface="ＭＳ Ｐゴシック" charset="0"/>
                        </a:rPr>
                        <a:t>: è caratterizzato da una modalità pervasiva di instabilità delle relazioni interpersonali, dell</a:t>
                      </a:r>
                      <a:r>
                        <a:rPr kumimoji="0" lang="ja-JP" altLang="it-IT" sz="1400" b="0" i="0" u="none" strike="noStrike" cap="none" normalizeH="0" baseline="0">
                          <a:ln>
                            <a:noFill/>
                          </a:ln>
                          <a:solidFill>
                            <a:srgbClr val="000000"/>
                          </a:solidFill>
                          <a:effectLst/>
                          <a:latin typeface="Calibri" charset="0"/>
                          <a:ea typeface="ＭＳ Ｐゴシック" charset="0"/>
                          <a:cs typeface="ＭＳ Ｐゴシック" charset="0"/>
                        </a:rPr>
                        <a:t>’</a:t>
                      </a:r>
                      <a:r>
                        <a:rPr kumimoji="0" lang="it-IT" sz="1400" b="0" i="0" u="none" strike="noStrike" cap="none" normalizeH="0" baseline="0">
                          <a:ln>
                            <a:noFill/>
                          </a:ln>
                          <a:solidFill>
                            <a:srgbClr val="000000"/>
                          </a:solidFill>
                          <a:effectLst/>
                          <a:latin typeface="Calibri" charset="0"/>
                          <a:ea typeface="ＭＳ Ｐゴシック" charset="0"/>
                          <a:cs typeface="ＭＳ Ｐゴシック" charset="0"/>
                        </a:rPr>
                        <a:t>immagine di sé e dell</a:t>
                      </a:r>
                      <a:r>
                        <a:rPr kumimoji="0" lang="ja-JP" altLang="it-IT" sz="1400" b="0" i="0" u="none" strike="noStrike" cap="none" normalizeH="0" baseline="0">
                          <a:ln>
                            <a:noFill/>
                          </a:ln>
                          <a:solidFill>
                            <a:srgbClr val="000000"/>
                          </a:solidFill>
                          <a:effectLst/>
                          <a:latin typeface="Calibri" charset="0"/>
                          <a:ea typeface="ＭＳ Ｐゴシック" charset="0"/>
                          <a:cs typeface="ＭＳ Ｐゴシック" charset="0"/>
                        </a:rPr>
                        <a:t>’</a:t>
                      </a:r>
                      <a:r>
                        <a:rPr kumimoji="0" lang="it-IT" sz="1400" b="0" i="0" u="none" strike="noStrike" cap="none" normalizeH="0" baseline="0">
                          <a:ln>
                            <a:noFill/>
                          </a:ln>
                          <a:solidFill>
                            <a:srgbClr val="000000"/>
                          </a:solidFill>
                          <a:effectLst/>
                          <a:latin typeface="Calibri" charset="0"/>
                          <a:ea typeface="ＭＳ Ｐゴシック" charset="0"/>
                          <a:cs typeface="ＭＳ Ｐゴシック" charset="0"/>
                        </a:rPr>
                        <a:t>umore; da suggestionabilità generalizzata in un quadro di relazioni instabili e allo stesso tempo intense, con alternanza di meccanismi di iperidealizzazione e svalutazione;</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1" i="1" u="sng" strike="noStrike" cap="none" normalizeH="0" baseline="0">
                          <a:ln>
                            <a:noFill/>
                          </a:ln>
                          <a:solidFill>
                            <a:srgbClr val="0000FF"/>
                          </a:solidFill>
                          <a:effectLst/>
                          <a:latin typeface="Comic Sans MS" charset="0"/>
                          <a:ea typeface="ＭＳ Ｐゴシック" charset="0"/>
                          <a:cs typeface="ＭＳ Ｐゴシック" charset="0"/>
                        </a:rPr>
                        <a:t>Sottotipo Impulsivo-Antisociale </a:t>
                      </a:r>
                      <a:r>
                        <a:rPr kumimoji="0" lang="it-IT" sz="1400" b="0" i="0" u="none" strike="noStrike" cap="none" normalizeH="0" baseline="0">
                          <a:ln>
                            <a:noFill/>
                          </a:ln>
                          <a:solidFill>
                            <a:srgbClr val="000000"/>
                          </a:solidFill>
                          <a:effectLst/>
                          <a:latin typeface="Calibri" charset="0"/>
                          <a:ea typeface="ＭＳ Ｐゴシック" charset="0"/>
                          <a:cs typeface="Arial" charset="0"/>
                        </a:rPr>
                        <a:t>: è caratterizzato dal  fallimento nel conformarsi alle norme sociali, la tendenza alla manipolazione, l'impulsività, la mancanza di pianificazione, una forte irritabilità e aggressività manifesta, il disinteresse per la propria sicurezza e quella altrui, la totale irresponsabilità, la mancanza di rimorso dopo aver danneggiato altre persone, i frequenti problemi con la legge, l'incapacità di creare e gestire relazioni interpersonali, la paranoia esternalizzata.</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1828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700" b="1" i="0" u="none" strike="noStrike" cap="none" normalizeH="0" baseline="0">
                          <a:ln>
                            <a:noFill/>
                          </a:ln>
                          <a:solidFill>
                            <a:srgbClr val="FF0000"/>
                          </a:solidFill>
                          <a:effectLst/>
                          <a:latin typeface="Comic Sans MS" charset="0"/>
                          <a:ea typeface="ＭＳ Ｐゴシック" charset="0"/>
                          <a:cs typeface="Arial" charset="0"/>
                        </a:rPr>
                        <a:t>PSICOPATICO</a:t>
                      </a:r>
                      <a:endParaRPr kumimoji="0" lang="it-IT" sz="1700" b="0" i="0" u="none" strike="noStrike" cap="none" normalizeH="0" baseline="0">
                        <a:ln>
                          <a:noFill/>
                        </a:ln>
                        <a:solidFill>
                          <a:srgbClr val="FF0000"/>
                        </a:solidFill>
                        <a:effectLst/>
                        <a:latin typeface="Calibri" charset="0"/>
                        <a:ea typeface="ＭＳ Ｐゴシック" charset="0"/>
                        <a:cs typeface="Arial"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E</a:t>
                      </a:r>
                      <a:r>
                        <a:rPr kumimoji="0" lang="ja-JP" altLang="it-IT" sz="1400" b="0" i="0" u="none" strike="noStrike" cap="none" normalizeH="0" baseline="0">
                          <a:ln>
                            <a:noFill/>
                          </a:ln>
                          <a:solidFill>
                            <a:srgbClr val="000000"/>
                          </a:solidFill>
                          <a:effectLst/>
                          <a:latin typeface="Calibri" charset="0"/>
                          <a:ea typeface="ＭＳ Ｐゴシック" charset="0"/>
                          <a:cs typeface="Arial" charset="0"/>
                        </a:rPr>
                        <a:t>’</a:t>
                      </a:r>
                      <a:r>
                        <a:rPr kumimoji="0" lang="it-IT" sz="1400" b="0" i="0" u="none" strike="noStrike" cap="none" normalizeH="0" baseline="0">
                          <a:ln>
                            <a:noFill/>
                          </a:ln>
                          <a:solidFill>
                            <a:srgbClr val="000000"/>
                          </a:solidFill>
                          <a:effectLst/>
                          <a:latin typeface="Calibri" charset="0"/>
                          <a:ea typeface="ＭＳ Ｐゴシック" charset="0"/>
                          <a:cs typeface="Arial" charset="0"/>
                        </a:rPr>
                        <a:t> caratterizzato da distacco emotivo e freddezza associati a fascino superficiale, grandioso senso del valore personale, intelligenza manipolativa, assenza di segni di pensiero irrazionale o di sofferenza psichica, egocentrismo patologico, incapacità di provare amore o affetto, bisogno di stimolazioni e ricerca compulsiva di sensazioni nuove, uso patologico di menzogne e tecniche di manipolazione, mancanza di rimorso e senso di colpa, insensibilità e mancanza di empatia e di insight, ipercontrollo personale e interpersonale, mancanza di obiettivi realistici, deficit del controllo degli impulsi, irresponsabilità, relazioni sentimentali brevi, tendenza alla criminalità, paranoia internalizzata.</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774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700" b="1" i="0" u="none" strike="noStrike" cap="none" normalizeH="0" baseline="0">
                          <a:ln>
                            <a:noFill/>
                          </a:ln>
                          <a:solidFill>
                            <a:srgbClr val="FF0000"/>
                          </a:solidFill>
                          <a:effectLst/>
                          <a:latin typeface="Comic Sans MS" charset="0"/>
                          <a:ea typeface="ＭＳ Ｐゴシック" charset="0"/>
                          <a:cs typeface="Arial" charset="0"/>
                        </a:rPr>
                        <a:t>PSICOTICO</a:t>
                      </a:r>
                      <a:endParaRPr kumimoji="0" lang="it-IT" sz="1700" b="0" i="0" u="none" strike="noStrike" cap="none" normalizeH="0" baseline="0">
                        <a:ln>
                          <a:noFill/>
                        </a:ln>
                        <a:solidFill>
                          <a:srgbClr val="FF0000"/>
                        </a:solidFill>
                        <a:effectLst/>
                        <a:latin typeface="Calibri" charset="0"/>
                        <a:ea typeface="ＭＳ Ｐゴシック" charset="0"/>
                        <a:cs typeface="Arial" charset="0"/>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a:ln>
                            <a:noFill/>
                          </a:ln>
                          <a:solidFill>
                            <a:srgbClr val="000000"/>
                          </a:solidFill>
                          <a:effectLst/>
                          <a:latin typeface="Calibri" charset="0"/>
                          <a:ea typeface="ＭＳ Ｐゴシック" charset="0"/>
                          <a:cs typeface="Arial" charset="0"/>
                        </a:rPr>
                        <a:t>E</a:t>
                      </a:r>
                      <a:r>
                        <a:rPr kumimoji="0" lang="ja-JP" altLang="it-IT" sz="1400" b="0" i="0" u="none" strike="noStrike" cap="none" normalizeH="0" baseline="0">
                          <a:ln>
                            <a:noFill/>
                          </a:ln>
                          <a:solidFill>
                            <a:srgbClr val="000000"/>
                          </a:solidFill>
                          <a:effectLst/>
                          <a:latin typeface="Calibri" charset="0"/>
                          <a:ea typeface="ＭＳ Ｐゴシック" charset="0"/>
                          <a:cs typeface="Arial" charset="0"/>
                        </a:rPr>
                        <a:t>’</a:t>
                      </a:r>
                      <a:r>
                        <a:rPr kumimoji="0" lang="it-IT" sz="1400" b="0" i="0" u="none" strike="noStrike" cap="none" normalizeH="0" baseline="0">
                          <a:ln>
                            <a:noFill/>
                          </a:ln>
                          <a:solidFill>
                            <a:srgbClr val="000000"/>
                          </a:solidFill>
                          <a:effectLst/>
                          <a:latin typeface="Calibri" charset="0"/>
                          <a:ea typeface="ＭＳ Ｐゴシック" charset="0"/>
                          <a:cs typeface="Arial" charset="0"/>
                        </a:rPr>
                        <a:t> caratterizzato da comportamento grossolanamente disorganizzato (per es. nell</a:t>
                      </a:r>
                      <a:r>
                        <a:rPr kumimoji="0" lang="ja-JP" altLang="it-IT" sz="1400" b="0" i="0" u="none" strike="noStrike" cap="none" normalizeH="0" baseline="0">
                          <a:ln>
                            <a:noFill/>
                          </a:ln>
                          <a:solidFill>
                            <a:srgbClr val="000000"/>
                          </a:solidFill>
                          <a:effectLst/>
                          <a:latin typeface="Calibri" charset="0"/>
                          <a:ea typeface="ＭＳ Ｐゴシック" charset="0"/>
                          <a:cs typeface="Arial" charset="0"/>
                        </a:rPr>
                        <a:t>’</a:t>
                      </a:r>
                      <a:r>
                        <a:rPr kumimoji="0" lang="it-IT" sz="1400" b="0" i="0" u="none" strike="noStrike" cap="none" normalizeH="0" baseline="0">
                          <a:ln>
                            <a:noFill/>
                          </a:ln>
                          <a:solidFill>
                            <a:srgbClr val="000000"/>
                          </a:solidFill>
                          <a:effectLst/>
                          <a:latin typeface="Calibri" charset="0"/>
                          <a:ea typeface="ＭＳ Ｐゴシック" charset="0"/>
                          <a:cs typeface="Arial" charset="0"/>
                        </a:rPr>
                        <a:t>eloquio o nelle dinamiche interpersonali), tendenza al delirio e alle allucinazioni. Grave isolamento sociale, esame di realtà danneggiato.</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445997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rezza">
  <a:themeElements>
    <a:clrScheme name="Brezza">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zza">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zza">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23017</TotalTime>
  <Words>1844</Words>
  <Application>Microsoft Office PowerPoint</Application>
  <PresentationFormat>Presentazione su schermo (4:3)</PresentationFormat>
  <Paragraphs>271</Paragraphs>
  <Slides>32</Slides>
  <Notes>11</Notes>
  <HiddenSlides>0</HiddenSlides>
  <MMClips>0</MMClips>
  <ScaleCrop>false</ScaleCrop>
  <HeadingPairs>
    <vt:vector size="8" baseType="variant">
      <vt:variant>
        <vt:lpstr>Caratteri utilizzati</vt:lpstr>
      </vt:variant>
      <vt:variant>
        <vt:i4>16</vt:i4>
      </vt:variant>
      <vt:variant>
        <vt:lpstr>Tema</vt:lpstr>
      </vt:variant>
      <vt:variant>
        <vt:i4>2</vt:i4>
      </vt:variant>
      <vt:variant>
        <vt:lpstr>Server OLE incorporati</vt:lpstr>
      </vt:variant>
      <vt:variant>
        <vt:i4>1</vt:i4>
      </vt:variant>
      <vt:variant>
        <vt:lpstr>Titoli diapositive</vt:lpstr>
      </vt:variant>
      <vt:variant>
        <vt:i4>32</vt:i4>
      </vt:variant>
    </vt:vector>
  </HeadingPairs>
  <TitlesOfParts>
    <vt:vector size="51" baseType="lpstr">
      <vt:lpstr>ＭＳ Ｐゴシック</vt:lpstr>
      <vt:lpstr>Adobe Garamond Pro</vt:lpstr>
      <vt:lpstr>Aharoni</vt:lpstr>
      <vt:lpstr>Arial</vt:lpstr>
      <vt:lpstr>Arial Black</vt:lpstr>
      <vt:lpstr>Avenir Medium</vt:lpstr>
      <vt:lpstr>Book Antiqua</vt:lpstr>
      <vt:lpstr>Calibri</vt:lpstr>
      <vt:lpstr>Century Schoolbook</vt:lpstr>
      <vt:lpstr>Comic Sans MS</vt:lpstr>
      <vt:lpstr>Constantia</vt:lpstr>
      <vt:lpstr>Courier New</vt:lpstr>
      <vt:lpstr>Narkisim</vt:lpstr>
      <vt:lpstr>News Gothic MT</vt:lpstr>
      <vt:lpstr>Times New Roman</vt:lpstr>
      <vt:lpstr>Wingdings 2</vt:lpstr>
      <vt:lpstr>1_Tema di Office</vt:lpstr>
      <vt:lpstr>Brezza</vt:lpstr>
      <vt:lpstr>Grafico</vt:lpstr>
      <vt:lpstr>Presentazione standard di PowerPoint</vt:lpstr>
      <vt:lpstr>DISTURBO D’ANSIA DI SEPARAZIONE DELL’ADULTO  NEL DSM-5</vt:lpstr>
      <vt:lpstr>      LA VIOLENZA NELLE RELAZIONI DI COPPIA</vt:lpstr>
      <vt:lpstr>Presentazione standard di PowerPoint</vt:lpstr>
      <vt:lpstr>Presentazione standard di PowerPoint</vt:lpstr>
      <vt:lpstr>STALKING</vt:lpstr>
      <vt:lpstr>Comportamenti che definiscono lo Stalking</vt:lpstr>
      <vt:lpstr>Spettro ossessivo-impulsivo-compulsivo  del comportamento dello Stalker</vt:lpstr>
      <vt:lpstr>  TIPOLOGIA DEGLI STALKERS</vt:lpstr>
      <vt:lpstr>Presentazione standard di PowerPoint</vt:lpstr>
      <vt:lpstr>Presentazione standard di PowerPoint</vt:lpstr>
      <vt:lpstr>)      Nell'ambito della teoria social-cognitiva Bandura introduce la concezione di meccanismi di Moral Disengagement la cui funzione è di disimpegnare temporaneamente, oppure stabilmente, la condotta dei principi morali. Questi meccanismi vengono attuati in concomitanza di una situazione in cui ci siano notevoli vantaggi per una persona, ma le azioni stesse che porterebbero al raggiungimento di tali obiettivi proficui vengono ritenute degne di biasimo per il soggetto. Difatti la condotta trasgressiva, secondo quanto teorizzato da Bandura, è regolata da due principali tipi di sanzioni: le sanzioni sociali per le quali chi opera un'azione "socialmente deplorevole" viene esposto a una punizione o a una censura dalla società, e le sanzioni internalizzate che operano in modo anticipatorio rispetto al comportamento. Queste ultime rispondono a valori morali appresi e integrati nella persona, regolano il comportamento, e la espongono a sentimenti di autocondanna e di riprovazione per il proprio comportamento.</vt:lpstr>
      <vt:lpstr>“L’attaccamento ansioso collerico ha lo scopo di conservare il massimo di accessibilità della figura di attaccamento; la collera è tanto un rimprovero per quello che è accaduto quanto un deterrente per evitare che l’accaduto si ripeta.  Così succede che amore, angoscia e collera - talora l’odio - vengano suscitati da una stessa persona. Ne conseguono inevitabilmente dolorosi conflitti.”  Bowlby J (1973), Collera, angoscia e attaccamento. In: Attaccamento e perdita, 2 vol. La separazione dalla madre. Torino: Boringhieri 1975</vt:lpstr>
      <vt:lpstr>SUBJECTIVE EXPERIENCES OF  NEEDS – EMOTIONS – SENSATIONS – FEELINGS IN THE PRYMARY TRIANGLE OR IN THE ATTACHMENT SYSTEM</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DISTURBO D’ANSIA DI SEPARAZIONE DELL’ADULTO  NEL DSM-5</vt:lpstr>
      <vt:lpstr>Presentazione standard di PowerPoint</vt:lpstr>
      <vt:lpstr>ASPETTI DELL’AMORE ASSOCIATI AI 3 STILI DI ATTACCAMENTO</vt:lpstr>
      <vt:lpstr>Presentazione standard di PowerPoint</vt:lpstr>
      <vt:lpstr>Presentazione standard di PowerPoint</vt:lpstr>
      <vt:lpstr>                                                          </vt:lpstr>
      <vt:lpstr>Linee guida dell’OMS per l’intervento  contro la violenza sulle donne</vt:lpstr>
      <vt:lpstr>      LA VIOLENZA NELLE RELAZIONI DI COPPIA</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Disturbed individuals or disturbing realities?</dc:title>
  <dc:creator>Adriano Schimmenti</dc:creator>
  <cp:lastModifiedBy>Tancredi Di Iullo</cp:lastModifiedBy>
  <cp:revision>1060</cp:revision>
  <dcterms:created xsi:type="dcterms:W3CDTF">2009-06-13T15:01:07Z</dcterms:created>
  <dcterms:modified xsi:type="dcterms:W3CDTF">2019-06-05T15:12:19Z</dcterms:modified>
</cp:coreProperties>
</file>